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301" r:id="rId3"/>
    <p:sldId id="271" r:id="rId4"/>
    <p:sldId id="258" r:id="rId5"/>
    <p:sldId id="259" r:id="rId6"/>
    <p:sldId id="263" r:id="rId7"/>
    <p:sldId id="262" r:id="rId8"/>
    <p:sldId id="312" r:id="rId9"/>
    <p:sldId id="289" r:id="rId10"/>
    <p:sldId id="290" r:id="rId11"/>
    <p:sldId id="292" r:id="rId12"/>
    <p:sldId id="303" r:id="rId13"/>
    <p:sldId id="267" r:id="rId14"/>
    <p:sldId id="269" r:id="rId15"/>
    <p:sldId id="272" r:id="rId16"/>
    <p:sldId id="281" r:id="rId17"/>
    <p:sldId id="286" r:id="rId18"/>
    <p:sldId id="283" r:id="rId19"/>
    <p:sldId id="285" r:id="rId20"/>
    <p:sldId id="287" r:id="rId21"/>
    <p:sldId id="288" r:id="rId22"/>
    <p:sldId id="300" r:id="rId23"/>
    <p:sldId id="304" r:id="rId24"/>
    <p:sldId id="305" r:id="rId25"/>
    <p:sldId id="307" r:id="rId26"/>
    <p:sldId id="309" r:id="rId27"/>
    <p:sldId id="296" r:id="rId28"/>
    <p:sldId id="297" r:id="rId29"/>
    <p:sldId id="311" r:id="rId30"/>
    <p:sldId id="279" r:id="rId31"/>
    <p:sldId id="277" r:id="rId32"/>
    <p:sldId id="315" r:id="rId33"/>
    <p:sldId id="313" r:id="rId34"/>
    <p:sldId id="316" r:id="rId3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ll" initials="B" lastIdx="2" clrIdx="0">
    <p:extLst>
      <p:ext uri="{19B8F6BF-5375-455C-9EA6-DF929625EA0E}">
        <p15:presenceInfo xmlns:p15="http://schemas.microsoft.com/office/powerpoint/2012/main" userId="S-1-5-21-2791770690-619368402-3920598323-16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4" autoAdjust="0"/>
    <p:restoredTop sz="94651" autoAdjust="0"/>
  </p:normalViewPr>
  <p:slideViewPr>
    <p:cSldViewPr snapToGrid="0">
      <p:cViewPr varScale="1">
        <p:scale>
          <a:sx n="106" d="100"/>
          <a:sy n="106" d="100"/>
        </p:scale>
        <p:origin x="13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MeeghanF\Desktop\Copy%20of%2012212017Book1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MeeghanF\Desktop\Copy%20of%2012212017Book1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MeeghanF\Desktop\Copy%20of%2012212017Book1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C:\Users\MeeghanF\Desktop\Copy%20of%2012212017Book1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Users\MeeghanF\Desktop\Copy%20of%2012212017Book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MeeghanF\AppData\Local\Microsoft\Windows\INetCache\Content.Outlook\S0PAO70K\12212017Book1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MeeghanF\Desktop\Copy%20of%2012212017Book1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MeeghanF\Downloads\Rental%20Market%20Trends%20-%20Advanced.xls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MeeghanF\Desktop\Copy%20of%2012212017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Florida Population Growth</a:t>
            </a:r>
          </a:p>
          <a:p>
            <a:pPr>
              <a:defRPr/>
            </a:pPr>
            <a:endParaRPr lang="en-US" dirty="0"/>
          </a:p>
        </c:rich>
      </c:tx>
      <c:layout>
        <c:manualLayout>
          <c:xMode val="edge"/>
          <c:yMode val="edge"/>
          <c:x val="0.2487376105964172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093170485207325"/>
          <c:y val="9.2788160510605386E-2"/>
          <c:w val="0.83906829514792669"/>
          <c:h val="0.738170465333021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Florida Population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2000</c:v>
                </c:pt>
                <c:pt idx="1">
                  <c:v>2010</c:v>
                </c:pt>
                <c:pt idx="2">
                  <c:v>2017</c:v>
                </c:pt>
                <c:pt idx="3">
                  <c:v>2020*</c:v>
                </c:pt>
                <c:pt idx="4">
                  <c:v>2030*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15982378</c:v>
                </c:pt>
                <c:pt idx="1">
                  <c:v>18801310</c:v>
                </c:pt>
                <c:pt idx="2" formatCode="#,##0">
                  <c:v>20979964</c:v>
                </c:pt>
                <c:pt idx="3" formatCode="#,##0">
                  <c:v>22047700</c:v>
                </c:pt>
                <c:pt idx="4" formatCode="#,##0">
                  <c:v>25651900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A6-42AD-BE0E-72AFAE826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408784904"/>
        <c:axId val="409623792"/>
        <c:extLst/>
      </c:barChart>
      <c:catAx>
        <c:axId val="408784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23792"/>
        <c:crosses val="autoZero"/>
        <c:auto val="1"/>
        <c:lblAlgn val="ctr"/>
        <c:lblOffset val="100"/>
        <c:noMultiLvlLbl val="0"/>
      </c:catAx>
      <c:valAx>
        <c:axId val="409623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784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6560786678755475"/>
          <c:y val="0.9082584249626946"/>
          <c:w val="0.33413072593527654"/>
          <c:h val="8.66242853443129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Miami</a:t>
            </a:r>
          </a:p>
        </c:rich>
      </c:tx>
      <c:layout>
        <c:manualLayout>
          <c:xMode val="edge"/>
          <c:yMode val="edge"/>
          <c:x val="0.4396718547500027"/>
          <c:y val="4.357341361741547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32843521634483"/>
          <c:y val="0.14849518810148729"/>
          <c:w val="0.65053762891931033"/>
          <c:h val="0.44703339165937589"/>
        </c:manualLayout>
      </c:layout>
      <c:lineChart>
        <c:grouping val="standard"/>
        <c:varyColors val="0"/>
        <c:ser>
          <c:idx val="0"/>
          <c:order val="0"/>
          <c:tx>
            <c:strRef>
              <c:f>'Rent Growth'!$J$41</c:f>
              <c:strCache>
                <c:ptCount val="1"/>
                <c:pt idx="0">
                  <c:v>Rent Growth</c:v>
                </c:pt>
              </c:strCache>
            </c:strRef>
          </c:tx>
          <c:spPr>
            <a:ln w="28575" cap="rnd">
              <a:solidFill>
                <a:srgbClr val="48A1FA"/>
              </a:solidFill>
              <a:round/>
            </a:ln>
            <a:effectLst/>
          </c:spPr>
          <c:marker>
            <c:symbol val="none"/>
          </c:marker>
          <c:cat>
            <c:strRef>
              <c:f>'Rent Growth'!$K$33:$W$33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Growth'!$K$41:$W$41</c:f>
              <c:numCache>
                <c:formatCode>0.0%</c:formatCode>
                <c:ptCount val="13"/>
                <c:pt idx="0">
                  <c:v>7.6744072209605024E-2</c:v>
                </c:pt>
                <c:pt idx="1">
                  <c:v>7.7729346999941676E-2</c:v>
                </c:pt>
                <c:pt idx="2">
                  <c:v>6.6819812013334826E-2</c:v>
                </c:pt>
                <c:pt idx="3">
                  <c:v>5.2550323224890935E-2</c:v>
                </c:pt>
                <c:pt idx="4">
                  <c:v>7.3447668968821586E-2</c:v>
                </c:pt>
                <c:pt idx="5">
                  <c:v>8.2655400018130432E-2</c:v>
                </c:pt>
                <c:pt idx="6">
                  <c:v>9.0755769271446657E-2</c:v>
                </c:pt>
                <c:pt idx="7">
                  <c:v>8.42902072562218E-2</c:v>
                </c:pt>
                <c:pt idx="8">
                  <c:v>6.1568163744372573E-2</c:v>
                </c:pt>
                <c:pt idx="9">
                  <c:v>4.1194795433642573E-2</c:v>
                </c:pt>
                <c:pt idx="10">
                  <c:v>2.7491777676650651E-2</c:v>
                </c:pt>
                <c:pt idx="11">
                  <c:v>2.1461794104930189E-2</c:v>
                </c:pt>
                <c:pt idx="12">
                  <c:v>1.4758972248167567E-2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7A-43AB-8BC0-4AA096902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0769160"/>
        <c:axId val="320768768"/>
      </c:lineChart>
      <c:lineChart>
        <c:grouping val="standard"/>
        <c:varyColors val="0"/>
        <c:ser>
          <c:idx val="1"/>
          <c:order val="1"/>
          <c:tx>
            <c:strRef>
              <c:f>'Rent Growth'!$J$42</c:f>
              <c:strCache>
                <c:ptCount val="1"/>
                <c:pt idx="0">
                  <c:v>Occupancy</c:v>
                </c:pt>
              </c:strCache>
            </c:strRef>
          </c:tx>
          <c:spPr>
            <a:ln w="28575" cap="rnd">
              <a:solidFill>
                <a:srgbClr val="2F5496"/>
              </a:solidFill>
              <a:round/>
            </a:ln>
            <a:effectLst/>
          </c:spPr>
          <c:marker>
            <c:symbol val="none"/>
          </c:marker>
          <c:cat>
            <c:strRef>
              <c:f>'Rent Growth'!$K$14:$W$14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Growth'!$K$42:$W$42</c:f>
              <c:numCache>
                <c:formatCode>0.0%</c:formatCode>
                <c:ptCount val="13"/>
                <c:pt idx="0">
                  <c:v>0.95730000000000004</c:v>
                </c:pt>
                <c:pt idx="1">
                  <c:v>0.95840000000000003</c:v>
                </c:pt>
                <c:pt idx="2">
                  <c:v>0.95989999999999998</c:v>
                </c:pt>
                <c:pt idx="3">
                  <c:v>0.96430000000000005</c:v>
                </c:pt>
                <c:pt idx="4">
                  <c:v>0.96589999999999998</c:v>
                </c:pt>
                <c:pt idx="5">
                  <c:v>0.96809999999999996</c:v>
                </c:pt>
                <c:pt idx="6">
                  <c:v>0.96809999999999996</c:v>
                </c:pt>
                <c:pt idx="7">
                  <c:v>0.96789999999999998</c:v>
                </c:pt>
                <c:pt idx="8">
                  <c:v>0.96879999999999999</c:v>
                </c:pt>
                <c:pt idx="9">
                  <c:v>0.96870000000000001</c:v>
                </c:pt>
                <c:pt idx="10">
                  <c:v>0.96750000000000003</c:v>
                </c:pt>
                <c:pt idx="11">
                  <c:v>0.96340000000000003</c:v>
                </c:pt>
                <c:pt idx="12">
                  <c:v>0.96189999999999998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7A-43AB-8BC0-4AA096902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0771512"/>
        <c:axId val="320769944"/>
      </c:lineChart>
      <c:catAx>
        <c:axId val="320769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768768"/>
        <c:crosses val="autoZero"/>
        <c:auto val="1"/>
        <c:lblAlgn val="ctr"/>
        <c:lblOffset val="100"/>
        <c:noMultiLvlLbl val="0"/>
      </c:catAx>
      <c:valAx>
        <c:axId val="32076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Rent Growth</a:t>
                </a:r>
              </a:p>
            </c:rich>
          </c:tx>
          <c:layout>
            <c:manualLayout>
              <c:xMode val="edge"/>
              <c:yMode val="edge"/>
              <c:x val="1.8498968100979082E-3"/>
              <c:y val="0.185802454840203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769160"/>
        <c:crosses val="autoZero"/>
        <c:crossBetween val="between"/>
      </c:valAx>
      <c:valAx>
        <c:axId val="3207699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Occupancy</a:t>
                </a:r>
              </a:p>
            </c:rich>
          </c:tx>
          <c:layout>
            <c:manualLayout>
              <c:xMode val="edge"/>
              <c:yMode val="edge"/>
              <c:x val="0.94882791654414567"/>
              <c:y val="0.194887293500077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771512"/>
        <c:crosses val="max"/>
        <c:crossBetween val="between"/>
      </c:valAx>
      <c:catAx>
        <c:axId val="320771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07699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105054943858155E-3"/>
          <c:y val="0.8898085533425969"/>
          <c:w val="0.97686789151356079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West Palm Beach - Boca Raton</a:t>
            </a:r>
          </a:p>
        </c:rich>
      </c:tx>
      <c:layout>
        <c:manualLayout>
          <c:xMode val="edge"/>
          <c:yMode val="edge"/>
          <c:x val="0.26457389941641912"/>
          <c:y val="4.397167681927740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84771271722901"/>
          <c:y val="0.14849518810148729"/>
          <c:w val="0.64922241862624319"/>
          <c:h val="0.44703339165937589"/>
        </c:manualLayout>
      </c:layout>
      <c:lineChart>
        <c:grouping val="standard"/>
        <c:varyColors val="0"/>
        <c:ser>
          <c:idx val="0"/>
          <c:order val="0"/>
          <c:tx>
            <c:strRef>
              <c:f>'Rent Growth'!$J$60</c:f>
              <c:strCache>
                <c:ptCount val="1"/>
                <c:pt idx="0">
                  <c:v>Rent Growth</c:v>
                </c:pt>
              </c:strCache>
            </c:strRef>
          </c:tx>
          <c:spPr>
            <a:ln w="28575" cap="rnd">
              <a:solidFill>
                <a:srgbClr val="48A1FA"/>
              </a:solidFill>
              <a:round/>
            </a:ln>
            <a:effectLst/>
          </c:spPr>
          <c:marker>
            <c:symbol val="none"/>
          </c:marker>
          <c:cat>
            <c:strRef>
              <c:f>'Rent Growth'!$K$52:$W$52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Growth'!$K$60:$W$60</c:f>
              <c:numCache>
                <c:formatCode>0.0%</c:formatCode>
                <c:ptCount val="13"/>
                <c:pt idx="0">
                  <c:v>7.3447662711325509E-2</c:v>
                </c:pt>
                <c:pt idx="1">
                  <c:v>8.3852796835172383E-2</c:v>
                </c:pt>
                <c:pt idx="2">
                  <c:v>7.622401741369797E-2</c:v>
                </c:pt>
                <c:pt idx="3">
                  <c:v>8.3431014687120553E-2</c:v>
                </c:pt>
                <c:pt idx="4">
                  <c:v>9.3057220357724998E-2</c:v>
                </c:pt>
                <c:pt idx="5">
                  <c:v>8.7015750587039961E-2</c:v>
                </c:pt>
                <c:pt idx="6">
                  <c:v>8.3197844137216787E-2</c:v>
                </c:pt>
                <c:pt idx="7">
                  <c:v>6.2269158181529657E-2</c:v>
                </c:pt>
                <c:pt idx="8">
                  <c:v>4.3640263721676419E-2</c:v>
                </c:pt>
                <c:pt idx="9">
                  <c:v>4.1395787929422792E-2</c:v>
                </c:pt>
                <c:pt idx="10">
                  <c:v>3.6111887284310709E-2</c:v>
                </c:pt>
                <c:pt idx="11">
                  <c:v>3.4154346038912722E-2</c:v>
                </c:pt>
                <c:pt idx="12">
                  <c:v>1.9954084769439766E-2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88-4F83-9E74-BE0162879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7879648"/>
        <c:axId val="357885136"/>
      </c:lineChart>
      <c:lineChart>
        <c:grouping val="standard"/>
        <c:varyColors val="0"/>
        <c:ser>
          <c:idx val="1"/>
          <c:order val="1"/>
          <c:tx>
            <c:strRef>
              <c:f>'Rent Growth'!$J$61</c:f>
              <c:strCache>
                <c:ptCount val="1"/>
                <c:pt idx="0">
                  <c:v>Occupancy</c:v>
                </c:pt>
              </c:strCache>
            </c:strRef>
          </c:tx>
          <c:spPr>
            <a:ln w="28575" cap="rnd">
              <a:solidFill>
                <a:srgbClr val="2F5496"/>
              </a:solidFill>
              <a:round/>
            </a:ln>
            <a:effectLst/>
          </c:spPr>
          <c:marker>
            <c:symbol val="none"/>
          </c:marker>
          <c:cat>
            <c:strRef>
              <c:f>'Rent Growth'!$K$33:$W$33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Growth'!$K$61:$W$61</c:f>
              <c:numCache>
                <c:formatCode>0.0%</c:formatCode>
                <c:ptCount val="13"/>
                <c:pt idx="0">
                  <c:v>0.93799999999999994</c:v>
                </c:pt>
                <c:pt idx="1">
                  <c:v>0.93840000000000001</c:v>
                </c:pt>
                <c:pt idx="2">
                  <c:v>0.93559999999999999</c:v>
                </c:pt>
                <c:pt idx="3">
                  <c:v>0.9466</c:v>
                </c:pt>
                <c:pt idx="4">
                  <c:v>0.95150000000000001</c:v>
                </c:pt>
                <c:pt idx="5">
                  <c:v>0.95660000000000001</c:v>
                </c:pt>
                <c:pt idx="6">
                  <c:v>0.95369999999999999</c:v>
                </c:pt>
                <c:pt idx="7">
                  <c:v>0.95069999999999999</c:v>
                </c:pt>
                <c:pt idx="8">
                  <c:v>0.95230000000000004</c:v>
                </c:pt>
                <c:pt idx="9">
                  <c:v>0.95109999999999995</c:v>
                </c:pt>
                <c:pt idx="10">
                  <c:v>0.94330000000000003</c:v>
                </c:pt>
                <c:pt idx="11">
                  <c:v>0.93969999999999998</c:v>
                </c:pt>
                <c:pt idx="12">
                  <c:v>0.93810000000000004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88-4F83-9E74-BE0162879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7879256"/>
        <c:axId val="357885528"/>
      </c:lineChart>
      <c:catAx>
        <c:axId val="35787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885136"/>
        <c:crosses val="autoZero"/>
        <c:auto val="1"/>
        <c:lblAlgn val="ctr"/>
        <c:lblOffset val="100"/>
        <c:noMultiLvlLbl val="0"/>
      </c:catAx>
      <c:valAx>
        <c:axId val="35788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Rent Growth</a:t>
                </a:r>
              </a:p>
            </c:rich>
          </c:tx>
          <c:layout>
            <c:manualLayout>
              <c:xMode val="edge"/>
              <c:yMode val="edge"/>
              <c:x val="3.9725460141658113E-3"/>
              <c:y val="0.181661291755100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879648"/>
        <c:crosses val="autoZero"/>
        <c:crossBetween val="between"/>
      </c:valAx>
      <c:valAx>
        <c:axId val="35788552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Occupancy</a:t>
                </a:r>
              </a:p>
            </c:rich>
          </c:tx>
          <c:layout>
            <c:manualLayout>
              <c:xMode val="edge"/>
              <c:yMode val="edge"/>
              <c:x val="0.95548427325705165"/>
              <c:y val="0.195688126498773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879256"/>
        <c:crosses val="max"/>
        <c:crossBetween val="between"/>
      </c:valAx>
      <c:catAx>
        <c:axId val="357879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78855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105810949455498E-3"/>
          <c:y val="0.88972855930931616"/>
          <c:w val="0.97686789151356079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Fort Lauderdale</a:t>
            </a:r>
          </a:p>
        </c:rich>
      </c:tx>
      <c:layout>
        <c:manualLayout>
          <c:xMode val="edge"/>
          <c:yMode val="edge"/>
          <c:x val="0.38550275692282648"/>
          <c:y val="4.419799819153634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521716277713347"/>
          <c:y val="0.14849518810148729"/>
          <c:w val="0.66956567444573312"/>
          <c:h val="0.44703339165937589"/>
        </c:manualLayout>
      </c:layout>
      <c:lineChart>
        <c:grouping val="standard"/>
        <c:varyColors val="0"/>
        <c:ser>
          <c:idx val="0"/>
          <c:order val="0"/>
          <c:tx>
            <c:v>Forecasted Rent Growth</c:v>
          </c:tx>
          <c:spPr>
            <a:ln w="28575" cap="rnd">
              <a:solidFill>
                <a:srgbClr val="2F5496"/>
              </a:solidFill>
              <a:round/>
            </a:ln>
            <a:effectLst/>
          </c:spPr>
          <c:marker>
            <c:symbol val="none"/>
          </c:marker>
          <c:cat>
            <c:strRef>
              <c:f>Forecast!$C$1:$AU$1</c:f>
              <c:strCache>
                <c:ptCount val="45"/>
                <c:pt idx="0">
                  <c:v>2016Q4</c:v>
                </c:pt>
                <c:pt idx="1">
                  <c:v>2017Q1</c:v>
                </c:pt>
                <c:pt idx="2">
                  <c:v>2017Q2</c:v>
                </c:pt>
                <c:pt idx="3">
                  <c:v>2017Q3</c:v>
                </c:pt>
                <c:pt idx="4">
                  <c:v>2017Q4</c:v>
                </c:pt>
                <c:pt idx="5">
                  <c:v>2018Q1</c:v>
                </c:pt>
                <c:pt idx="6">
                  <c:v>2018Q2</c:v>
                </c:pt>
                <c:pt idx="7">
                  <c:v>2018Q3</c:v>
                </c:pt>
                <c:pt idx="8">
                  <c:v>2018Q4</c:v>
                </c:pt>
                <c:pt idx="9">
                  <c:v>2019Q1</c:v>
                </c:pt>
                <c:pt idx="10">
                  <c:v>2019Q2</c:v>
                </c:pt>
                <c:pt idx="11">
                  <c:v>2019Q3</c:v>
                </c:pt>
                <c:pt idx="12">
                  <c:v>2019Q4</c:v>
                </c:pt>
                <c:pt idx="13">
                  <c:v>2020Q1</c:v>
                </c:pt>
                <c:pt idx="14">
                  <c:v>2020Q2</c:v>
                </c:pt>
                <c:pt idx="15">
                  <c:v>2020Q3</c:v>
                </c:pt>
                <c:pt idx="16">
                  <c:v>2020Q4</c:v>
                </c:pt>
                <c:pt idx="17">
                  <c:v>2021Q1</c:v>
                </c:pt>
                <c:pt idx="18">
                  <c:v>2021Q2</c:v>
                </c:pt>
                <c:pt idx="19">
                  <c:v>2021Q3</c:v>
                </c:pt>
                <c:pt idx="20">
                  <c:v>2021Q4</c:v>
                </c:pt>
                <c:pt idx="21">
                  <c:v>2022Q1</c:v>
                </c:pt>
                <c:pt idx="22">
                  <c:v>2022Q2</c:v>
                </c:pt>
                <c:pt idx="23">
                  <c:v>2022Q3</c:v>
                </c:pt>
                <c:pt idx="24">
                  <c:v>2022Q4</c:v>
                </c:pt>
                <c:pt idx="25">
                  <c:v>2023Q1</c:v>
                </c:pt>
                <c:pt idx="26">
                  <c:v>2023Q2</c:v>
                </c:pt>
                <c:pt idx="27">
                  <c:v>2023Q3</c:v>
                </c:pt>
                <c:pt idx="28">
                  <c:v>2023Q4</c:v>
                </c:pt>
                <c:pt idx="29">
                  <c:v>2024Q1</c:v>
                </c:pt>
                <c:pt idx="30">
                  <c:v>2024Q2</c:v>
                </c:pt>
                <c:pt idx="31">
                  <c:v>2024Q3</c:v>
                </c:pt>
                <c:pt idx="32">
                  <c:v>2024Q4</c:v>
                </c:pt>
                <c:pt idx="33">
                  <c:v>2025Q1</c:v>
                </c:pt>
                <c:pt idx="34">
                  <c:v>2025Q2</c:v>
                </c:pt>
                <c:pt idx="35">
                  <c:v>2025Q3</c:v>
                </c:pt>
                <c:pt idx="36">
                  <c:v>2025Q4</c:v>
                </c:pt>
                <c:pt idx="37">
                  <c:v>2026Q1</c:v>
                </c:pt>
                <c:pt idx="38">
                  <c:v>2026Q2</c:v>
                </c:pt>
                <c:pt idx="39">
                  <c:v>2026Q3</c:v>
                </c:pt>
                <c:pt idx="40">
                  <c:v>2026Q4</c:v>
                </c:pt>
                <c:pt idx="41">
                  <c:v>2027Q1</c:v>
                </c:pt>
                <c:pt idx="42">
                  <c:v>2027Q2</c:v>
                </c:pt>
                <c:pt idx="43">
                  <c:v>2027Q3</c:v>
                </c:pt>
                <c:pt idx="44">
                  <c:v>2027Q4</c:v>
                </c:pt>
              </c:strCache>
            </c:strRef>
          </c:cat>
          <c:val>
            <c:numRef>
              <c:f>Forecast!$C$3:$AU$3</c:f>
              <c:numCache>
                <c:formatCode>###0.00</c:formatCode>
                <c:ptCount val="45"/>
                <c:pt idx="0">
                  <c:v>4.4699999999999997E-2</c:v>
                </c:pt>
                <c:pt idx="1">
                  <c:v>3.7900000000000003E-2</c:v>
                </c:pt>
                <c:pt idx="2">
                  <c:v>3.7999999999999999E-2</c:v>
                </c:pt>
                <c:pt idx="3">
                  <c:v>3.73E-2</c:v>
                </c:pt>
                <c:pt idx="4">
                  <c:v>2.9399999999999999E-2</c:v>
                </c:pt>
                <c:pt idx="5">
                  <c:v>2.41E-2</c:v>
                </c:pt>
                <c:pt idx="6">
                  <c:v>1.3599999999999999E-2</c:v>
                </c:pt>
                <c:pt idx="7">
                  <c:v>1.29E-2</c:v>
                </c:pt>
                <c:pt idx="8">
                  <c:v>1.7999999999999999E-2</c:v>
                </c:pt>
                <c:pt idx="9">
                  <c:v>1.7500000000000002E-2</c:v>
                </c:pt>
                <c:pt idx="10">
                  <c:v>1.7000000000000001E-2</c:v>
                </c:pt>
                <c:pt idx="11">
                  <c:v>1.6500000000000001E-2</c:v>
                </c:pt>
                <c:pt idx="12">
                  <c:v>1.6E-2</c:v>
                </c:pt>
                <c:pt idx="13">
                  <c:v>1.6500000000000001E-2</c:v>
                </c:pt>
                <c:pt idx="14">
                  <c:v>1.7000000000000001E-2</c:v>
                </c:pt>
                <c:pt idx="15">
                  <c:v>1.7500000000000002E-2</c:v>
                </c:pt>
                <c:pt idx="16">
                  <c:v>1.7999999999999999E-2</c:v>
                </c:pt>
                <c:pt idx="17">
                  <c:v>1.8499999999999999E-2</c:v>
                </c:pt>
                <c:pt idx="18">
                  <c:v>1.9E-2</c:v>
                </c:pt>
                <c:pt idx="19">
                  <c:v>1.95E-2</c:v>
                </c:pt>
                <c:pt idx="20">
                  <c:v>0.02</c:v>
                </c:pt>
                <c:pt idx="21">
                  <c:v>0.02</c:v>
                </c:pt>
                <c:pt idx="22">
                  <c:v>0.02</c:v>
                </c:pt>
                <c:pt idx="23">
                  <c:v>0.02</c:v>
                </c:pt>
                <c:pt idx="24">
                  <c:v>0.02</c:v>
                </c:pt>
                <c:pt idx="25">
                  <c:v>2.0799999999999999E-2</c:v>
                </c:pt>
                <c:pt idx="26">
                  <c:v>2.1499999999999998E-2</c:v>
                </c:pt>
                <c:pt idx="27">
                  <c:v>2.23E-2</c:v>
                </c:pt>
                <c:pt idx="28">
                  <c:v>2.3E-2</c:v>
                </c:pt>
                <c:pt idx="29">
                  <c:v>2.3E-2</c:v>
                </c:pt>
                <c:pt idx="30">
                  <c:v>2.3E-2</c:v>
                </c:pt>
                <c:pt idx="31">
                  <c:v>2.3E-2</c:v>
                </c:pt>
                <c:pt idx="32">
                  <c:v>2.3E-2</c:v>
                </c:pt>
                <c:pt idx="33">
                  <c:v>2.35E-2</c:v>
                </c:pt>
                <c:pt idx="34">
                  <c:v>2.4E-2</c:v>
                </c:pt>
                <c:pt idx="35">
                  <c:v>2.4500000000000001E-2</c:v>
                </c:pt>
                <c:pt idx="36">
                  <c:v>2.5000000000000001E-2</c:v>
                </c:pt>
                <c:pt idx="37">
                  <c:v>2.53E-2</c:v>
                </c:pt>
                <c:pt idx="38">
                  <c:v>2.5499999999999998E-2</c:v>
                </c:pt>
                <c:pt idx="39">
                  <c:v>2.58E-2</c:v>
                </c:pt>
                <c:pt idx="40">
                  <c:v>2.5999999999999999E-2</c:v>
                </c:pt>
                <c:pt idx="41">
                  <c:v>2.5600000000000001E-2</c:v>
                </c:pt>
                <c:pt idx="42">
                  <c:v>2.5100000000000001E-2</c:v>
                </c:pt>
                <c:pt idx="43">
                  <c:v>2.47E-2</c:v>
                </c:pt>
                <c:pt idx="44">
                  <c:v>2.4299999999999999E-2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91-4A2F-A96E-BC01AC651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7881608"/>
        <c:axId val="357880824"/>
      </c:lineChart>
      <c:lineChart>
        <c:grouping val="standard"/>
        <c:varyColors val="0"/>
        <c:ser>
          <c:idx val="1"/>
          <c:order val="1"/>
          <c:tx>
            <c:v>Forecasted Occupancy</c:v>
          </c:tx>
          <c:spPr>
            <a:ln w="28575" cap="rnd">
              <a:solidFill>
                <a:srgbClr val="48A1FA"/>
              </a:solidFill>
              <a:round/>
            </a:ln>
            <a:effectLst/>
          </c:spPr>
          <c:marker>
            <c:symbol val="none"/>
          </c:marker>
          <c:cat>
            <c:strRef>
              <c:f>Forecast!$C$1:$AU$1</c:f>
              <c:strCache>
                <c:ptCount val="45"/>
                <c:pt idx="0">
                  <c:v>2016Q4</c:v>
                </c:pt>
                <c:pt idx="1">
                  <c:v>2017Q1</c:v>
                </c:pt>
                <c:pt idx="2">
                  <c:v>2017Q2</c:v>
                </c:pt>
                <c:pt idx="3">
                  <c:v>2017Q3</c:v>
                </c:pt>
                <c:pt idx="4">
                  <c:v>2017Q4</c:v>
                </c:pt>
                <c:pt idx="5">
                  <c:v>2018Q1</c:v>
                </c:pt>
                <c:pt idx="6">
                  <c:v>2018Q2</c:v>
                </c:pt>
                <c:pt idx="7">
                  <c:v>2018Q3</c:v>
                </c:pt>
                <c:pt idx="8">
                  <c:v>2018Q4</c:v>
                </c:pt>
                <c:pt idx="9">
                  <c:v>2019Q1</c:v>
                </c:pt>
                <c:pt idx="10">
                  <c:v>2019Q2</c:v>
                </c:pt>
                <c:pt idx="11">
                  <c:v>2019Q3</c:v>
                </c:pt>
                <c:pt idx="12">
                  <c:v>2019Q4</c:v>
                </c:pt>
                <c:pt idx="13">
                  <c:v>2020Q1</c:v>
                </c:pt>
                <c:pt idx="14">
                  <c:v>2020Q2</c:v>
                </c:pt>
                <c:pt idx="15">
                  <c:v>2020Q3</c:v>
                </c:pt>
                <c:pt idx="16">
                  <c:v>2020Q4</c:v>
                </c:pt>
                <c:pt idx="17">
                  <c:v>2021Q1</c:v>
                </c:pt>
                <c:pt idx="18">
                  <c:v>2021Q2</c:v>
                </c:pt>
                <c:pt idx="19">
                  <c:v>2021Q3</c:v>
                </c:pt>
                <c:pt idx="20">
                  <c:v>2021Q4</c:v>
                </c:pt>
                <c:pt idx="21">
                  <c:v>2022Q1</c:v>
                </c:pt>
                <c:pt idx="22">
                  <c:v>2022Q2</c:v>
                </c:pt>
                <c:pt idx="23">
                  <c:v>2022Q3</c:v>
                </c:pt>
                <c:pt idx="24">
                  <c:v>2022Q4</c:v>
                </c:pt>
                <c:pt idx="25">
                  <c:v>2023Q1</c:v>
                </c:pt>
                <c:pt idx="26">
                  <c:v>2023Q2</c:v>
                </c:pt>
                <c:pt idx="27">
                  <c:v>2023Q3</c:v>
                </c:pt>
                <c:pt idx="28">
                  <c:v>2023Q4</c:v>
                </c:pt>
                <c:pt idx="29">
                  <c:v>2024Q1</c:v>
                </c:pt>
                <c:pt idx="30">
                  <c:v>2024Q2</c:v>
                </c:pt>
                <c:pt idx="31">
                  <c:v>2024Q3</c:v>
                </c:pt>
                <c:pt idx="32">
                  <c:v>2024Q4</c:v>
                </c:pt>
                <c:pt idx="33">
                  <c:v>2025Q1</c:v>
                </c:pt>
                <c:pt idx="34">
                  <c:v>2025Q2</c:v>
                </c:pt>
                <c:pt idx="35">
                  <c:v>2025Q3</c:v>
                </c:pt>
                <c:pt idx="36">
                  <c:v>2025Q4</c:v>
                </c:pt>
                <c:pt idx="37">
                  <c:v>2026Q1</c:v>
                </c:pt>
                <c:pt idx="38">
                  <c:v>2026Q2</c:v>
                </c:pt>
                <c:pt idx="39">
                  <c:v>2026Q3</c:v>
                </c:pt>
                <c:pt idx="40">
                  <c:v>2026Q4</c:v>
                </c:pt>
                <c:pt idx="41">
                  <c:v>2027Q1</c:v>
                </c:pt>
                <c:pt idx="42">
                  <c:v>2027Q2</c:v>
                </c:pt>
                <c:pt idx="43">
                  <c:v>2027Q3</c:v>
                </c:pt>
                <c:pt idx="44">
                  <c:v>2027Q4</c:v>
                </c:pt>
              </c:strCache>
            </c:strRef>
          </c:cat>
          <c:val>
            <c:numRef>
              <c:f>Forecast!$C$4:$AU$4</c:f>
              <c:numCache>
                <c:formatCode>###0.00</c:formatCode>
                <c:ptCount val="45"/>
                <c:pt idx="0">
                  <c:v>0.95469999999999999</c:v>
                </c:pt>
                <c:pt idx="1">
                  <c:v>0.95389999999999997</c:v>
                </c:pt>
                <c:pt idx="2">
                  <c:v>0.95289999999999997</c:v>
                </c:pt>
                <c:pt idx="3">
                  <c:v>0.95130000000000003</c:v>
                </c:pt>
                <c:pt idx="4">
                  <c:v>0.95020000000000004</c:v>
                </c:pt>
                <c:pt idx="5">
                  <c:v>0.95040000000000002</c:v>
                </c:pt>
                <c:pt idx="6">
                  <c:v>0.95069999999999999</c:v>
                </c:pt>
                <c:pt idx="7">
                  <c:v>0.95089999999999997</c:v>
                </c:pt>
                <c:pt idx="8">
                  <c:v>0.95120000000000005</c:v>
                </c:pt>
                <c:pt idx="9">
                  <c:v>0.95240000000000002</c:v>
                </c:pt>
                <c:pt idx="10">
                  <c:v>0.95369999999999999</c:v>
                </c:pt>
                <c:pt idx="11">
                  <c:v>0.95489999999999997</c:v>
                </c:pt>
                <c:pt idx="12">
                  <c:v>0.95620000000000005</c:v>
                </c:pt>
                <c:pt idx="13">
                  <c:v>0.95669999999999999</c:v>
                </c:pt>
                <c:pt idx="14">
                  <c:v>0.95720000000000005</c:v>
                </c:pt>
                <c:pt idx="15">
                  <c:v>0.9577</c:v>
                </c:pt>
                <c:pt idx="16">
                  <c:v>0.95820000000000005</c:v>
                </c:pt>
                <c:pt idx="17">
                  <c:v>0.95620000000000005</c:v>
                </c:pt>
                <c:pt idx="18">
                  <c:v>0.95420000000000005</c:v>
                </c:pt>
                <c:pt idx="19">
                  <c:v>0.95220000000000005</c:v>
                </c:pt>
                <c:pt idx="20">
                  <c:v>0.95020000000000004</c:v>
                </c:pt>
                <c:pt idx="21">
                  <c:v>0.95040000000000002</c:v>
                </c:pt>
                <c:pt idx="22">
                  <c:v>0.95069999999999999</c:v>
                </c:pt>
                <c:pt idx="23">
                  <c:v>0.95089999999999997</c:v>
                </c:pt>
                <c:pt idx="24">
                  <c:v>0.95120000000000005</c:v>
                </c:pt>
                <c:pt idx="25">
                  <c:v>0.95140000000000002</c:v>
                </c:pt>
                <c:pt idx="26">
                  <c:v>0.95169999999999999</c:v>
                </c:pt>
                <c:pt idx="27">
                  <c:v>0.95189999999999997</c:v>
                </c:pt>
                <c:pt idx="28">
                  <c:v>0.95220000000000005</c:v>
                </c:pt>
                <c:pt idx="29">
                  <c:v>0.95169999999999999</c:v>
                </c:pt>
                <c:pt idx="30">
                  <c:v>0.95120000000000005</c:v>
                </c:pt>
                <c:pt idx="31">
                  <c:v>0.95069999999999999</c:v>
                </c:pt>
                <c:pt idx="32">
                  <c:v>0.95020000000000004</c:v>
                </c:pt>
                <c:pt idx="33">
                  <c:v>0.95020000000000004</c:v>
                </c:pt>
                <c:pt idx="34">
                  <c:v>0.95020000000000004</c:v>
                </c:pt>
                <c:pt idx="35">
                  <c:v>0.95020000000000004</c:v>
                </c:pt>
                <c:pt idx="36">
                  <c:v>0.95020000000000004</c:v>
                </c:pt>
                <c:pt idx="37">
                  <c:v>0.95089999999999997</c:v>
                </c:pt>
                <c:pt idx="38">
                  <c:v>0.95169999999999999</c:v>
                </c:pt>
                <c:pt idx="39">
                  <c:v>0.95240000000000002</c:v>
                </c:pt>
                <c:pt idx="40">
                  <c:v>0.95320000000000005</c:v>
                </c:pt>
                <c:pt idx="41">
                  <c:v>0.95289999999999997</c:v>
                </c:pt>
                <c:pt idx="42">
                  <c:v>0.95269999999999999</c:v>
                </c:pt>
                <c:pt idx="43">
                  <c:v>0.95240000000000002</c:v>
                </c:pt>
                <c:pt idx="44">
                  <c:v>0.95220000000000005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91-4A2F-A96E-BC01AC651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7883960"/>
        <c:axId val="357878864"/>
      </c:lineChart>
      <c:catAx>
        <c:axId val="35788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880824"/>
        <c:crosses val="autoZero"/>
        <c:auto val="1"/>
        <c:lblAlgn val="ctr"/>
        <c:lblOffset val="100"/>
        <c:noMultiLvlLbl val="0"/>
      </c:catAx>
      <c:valAx>
        <c:axId val="357880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Rent Growth</a:t>
                </a:r>
              </a:p>
            </c:rich>
          </c:tx>
          <c:layout>
            <c:manualLayout>
              <c:xMode val="edge"/>
              <c:yMode val="edge"/>
              <c:x val="4.026701119724376E-3"/>
              <c:y val="0.20628679276629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881608"/>
        <c:crosses val="autoZero"/>
        <c:crossBetween val="between"/>
      </c:valAx>
      <c:valAx>
        <c:axId val="35787886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Occupancy</a:t>
                </a:r>
              </a:p>
            </c:rich>
          </c:tx>
          <c:layout>
            <c:manualLayout>
              <c:xMode val="edge"/>
              <c:yMode val="edge"/>
              <c:x val="0.95524103576200259"/>
              <c:y val="0.205818482224204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883960"/>
        <c:crosses val="max"/>
        <c:crossBetween val="between"/>
      </c:valAx>
      <c:catAx>
        <c:axId val="357883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78788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104647771741715E-3"/>
          <c:y val="0.88968333595622806"/>
          <c:w val="0.97686789151356079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Miami</a:t>
            </a:r>
          </a:p>
        </c:rich>
      </c:tx>
      <c:layout>
        <c:manualLayout>
          <c:xMode val="edge"/>
          <c:yMode val="edge"/>
          <c:x val="0.43345673765211168"/>
          <c:y val="4.398129895264029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309502505368645"/>
          <c:y val="0.14849518810148729"/>
          <c:w val="0.65874452289538199"/>
          <c:h val="0.44703339165937589"/>
        </c:manualLayout>
      </c:layout>
      <c:lineChart>
        <c:grouping val="standard"/>
        <c:varyColors val="0"/>
        <c:ser>
          <c:idx val="0"/>
          <c:order val="0"/>
          <c:tx>
            <c:v>Forecasted Rent Growth</c:v>
          </c:tx>
          <c:spPr>
            <a:ln w="28575" cap="rnd">
              <a:solidFill>
                <a:srgbClr val="2F5496"/>
              </a:solidFill>
              <a:round/>
            </a:ln>
            <a:effectLst/>
          </c:spPr>
          <c:marker>
            <c:symbol val="none"/>
          </c:marker>
          <c:cat>
            <c:strRef>
              <c:f>Forecast!$C$1:$AU$1</c:f>
              <c:strCache>
                <c:ptCount val="45"/>
                <c:pt idx="0">
                  <c:v>2016Q4</c:v>
                </c:pt>
                <c:pt idx="1">
                  <c:v>2017Q1</c:v>
                </c:pt>
                <c:pt idx="2">
                  <c:v>2017Q2</c:v>
                </c:pt>
                <c:pt idx="3">
                  <c:v>2017Q3</c:v>
                </c:pt>
                <c:pt idx="4">
                  <c:v>2017Q4</c:v>
                </c:pt>
                <c:pt idx="5">
                  <c:v>2018Q1</c:v>
                </c:pt>
                <c:pt idx="6">
                  <c:v>2018Q2</c:v>
                </c:pt>
                <c:pt idx="7">
                  <c:v>2018Q3</c:v>
                </c:pt>
                <c:pt idx="8">
                  <c:v>2018Q4</c:v>
                </c:pt>
                <c:pt idx="9">
                  <c:v>2019Q1</c:v>
                </c:pt>
                <c:pt idx="10">
                  <c:v>2019Q2</c:v>
                </c:pt>
                <c:pt idx="11">
                  <c:v>2019Q3</c:v>
                </c:pt>
                <c:pt idx="12">
                  <c:v>2019Q4</c:v>
                </c:pt>
                <c:pt idx="13">
                  <c:v>2020Q1</c:v>
                </c:pt>
                <c:pt idx="14">
                  <c:v>2020Q2</c:v>
                </c:pt>
                <c:pt idx="15">
                  <c:v>2020Q3</c:v>
                </c:pt>
                <c:pt idx="16">
                  <c:v>2020Q4</c:v>
                </c:pt>
                <c:pt idx="17">
                  <c:v>2021Q1</c:v>
                </c:pt>
                <c:pt idx="18">
                  <c:v>2021Q2</c:v>
                </c:pt>
                <c:pt idx="19">
                  <c:v>2021Q3</c:v>
                </c:pt>
                <c:pt idx="20">
                  <c:v>2021Q4</c:v>
                </c:pt>
                <c:pt idx="21">
                  <c:v>2022Q1</c:v>
                </c:pt>
                <c:pt idx="22">
                  <c:v>2022Q2</c:v>
                </c:pt>
                <c:pt idx="23">
                  <c:v>2022Q3</c:v>
                </c:pt>
                <c:pt idx="24">
                  <c:v>2022Q4</c:v>
                </c:pt>
                <c:pt idx="25">
                  <c:v>2023Q1</c:v>
                </c:pt>
                <c:pt idx="26">
                  <c:v>2023Q2</c:v>
                </c:pt>
                <c:pt idx="27">
                  <c:v>2023Q3</c:v>
                </c:pt>
                <c:pt idx="28">
                  <c:v>2023Q4</c:v>
                </c:pt>
                <c:pt idx="29">
                  <c:v>2024Q1</c:v>
                </c:pt>
                <c:pt idx="30">
                  <c:v>2024Q2</c:v>
                </c:pt>
                <c:pt idx="31">
                  <c:v>2024Q3</c:v>
                </c:pt>
                <c:pt idx="32">
                  <c:v>2024Q4</c:v>
                </c:pt>
                <c:pt idx="33">
                  <c:v>2025Q1</c:v>
                </c:pt>
                <c:pt idx="34">
                  <c:v>2025Q2</c:v>
                </c:pt>
                <c:pt idx="35">
                  <c:v>2025Q3</c:v>
                </c:pt>
                <c:pt idx="36">
                  <c:v>2025Q4</c:v>
                </c:pt>
                <c:pt idx="37">
                  <c:v>2026Q1</c:v>
                </c:pt>
                <c:pt idx="38">
                  <c:v>2026Q2</c:v>
                </c:pt>
                <c:pt idx="39">
                  <c:v>2026Q3</c:v>
                </c:pt>
                <c:pt idx="40">
                  <c:v>2026Q4</c:v>
                </c:pt>
                <c:pt idx="41">
                  <c:v>2027Q1</c:v>
                </c:pt>
                <c:pt idx="42">
                  <c:v>2027Q2</c:v>
                </c:pt>
                <c:pt idx="43">
                  <c:v>2027Q3</c:v>
                </c:pt>
                <c:pt idx="44">
                  <c:v>2027Q4</c:v>
                </c:pt>
              </c:strCache>
            </c:strRef>
          </c:cat>
          <c:val>
            <c:numRef>
              <c:f>Forecast!$C$6:$AU$6</c:f>
              <c:numCache>
                <c:formatCode>###0.00</c:formatCode>
                <c:ptCount val="45"/>
                <c:pt idx="0">
                  <c:v>6.2600000000000003E-2</c:v>
                </c:pt>
                <c:pt idx="1">
                  <c:v>4.2900000000000001E-2</c:v>
                </c:pt>
                <c:pt idx="2">
                  <c:v>2.87E-2</c:v>
                </c:pt>
                <c:pt idx="3">
                  <c:v>2.1999999999999999E-2</c:v>
                </c:pt>
                <c:pt idx="4">
                  <c:v>1.5100000000000001E-2</c:v>
                </c:pt>
                <c:pt idx="5">
                  <c:v>2.18E-2</c:v>
                </c:pt>
                <c:pt idx="6">
                  <c:v>2.24E-2</c:v>
                </c:pt>
                <c:pt idx="7">
                  <c:v>2.5600000000000001E-2</c:v>
                </c:pt>
                <c:pt idx="8">
                  <c:v>2.8000000000000001E-2</c:v>
                </c:pt>
                <c:pt idx="9">
                  <c:v>2.7199999999999998E-2</c:v>
                </c:pt>
                <c:pt idx="10">
                  <c:v>2.6499999999999999E-2</c:v>
                </c:pt>
                <c:pt idx="11">
                  <c:v>2.5700000000000001E-2</c:v>
                </c:pt>
                <c:pt idx="12">
                  <c:v>2.5000000000000001E-2</c:v>
                </c:pt>
                <c:pt idx="13">
                  <c:v>2.5499999999999998E-2</c:v>
                </c:pt>
                <c:pt idx="14">
                  <c:v>2.5999999999999999E-2</c:v>
                </c:pt>
                <c:pt idx="15">
                  <c:v>2.6499999999999999E-2</c:v>
                </c:pt>
                <c:pt idx="16">
                  <c:v>2.7E-2</c:v>
                </c:pt>
                <c:pt idx="17">
                  <c:v>2.8299999999999999E-2</c:v>
                </c:pt>
                <c:pt idx="18">
                  <c:v>2.9499999999999998E-2</c:v>
                </c:pt>
                <c:pt idx="19">
                  <c:v>3.0800000000000001E-2</c:v>
                </c:pt>
                <c:pt idx="20">
                  <c:v>3.2000000000000001E-2</c:v>
                </c:pt>
                <c:pt idx="21">
                  <c:v>3.15E-2</c:v>
                </c:pt>
                <c:pt idx="22">
                  <c:v>3.1E-2</c:v>
                </c:pt>
                <c:pt idx="23">
                  <c:v>3.0499999999999999E-2</c:v>
                </c:pt>
                <c:pt idx="24">
                  <c:v>0.03</c:v>
                </c:pt>
                <c:pt idx="25">
                  <c:v>0.03</c:v>
                </c:pt>
                <c:pt idx="26">
                  <c:v>0.03</c:v>
                </c:pt>
                <c:pt idx="27">
                  <c:v>0.03</c:v>
                </c:pt>
                <c:pt idx="28">
                  <c:v>0.03</c:v>
                </c:pt>
                <c:pt idx="29">
                  <c:v>3.1300000000000001E-2</c:v>
                </c:pt>
                <c:pt idx="30">
                  <c:v>3.2500000000000001E-2</c:v>
                </c:pt>
                <c:pt idx="31">
                  <c:v>3.3799999999999997E-2</c:v>
                </c:pt>
                <c:pt idx="32">
                  <c:v>3.5000000000000003E-2</c:v>
                </c:pt>
                <c:pt idx="33">
                  <c:v>3.4200000000000001E-2</c:v>
                </c:pt>
                <c:pt idx="34">
                  <c:v>3.3500000000000002E-2</c:v>
                </c:pt>
                <c:pt idx="35">
                  <c:v>3.27E-2</c:v>
                </c:pt>
                <c:pt idx="36">
                  <c:v>3.2000000000000001E-2</c:v>
                </c:pt>
                <c:pt idx="37">
                  <c:v>3.2800000000000003E-2</c:v>
                </c:pt>
                <c:pt idx="38">
                  <c:v>3.3500000000000002E-2</c:v>
                </c:pt>
                <c:pt idx="39">
                  <c:v>3.4299999999999997E-2</c:v>
                </c:pt>
                <c:pt idx="40">
                  <c:v>3.5000000000000003E-2</c:v>
                </c:pt>
                <c:pt idx="41">
                  <c:v>3.4500000000000003E-2</c:v>
                </c:pt>
                <c:pt idx="42">
                  <c:v>3.4000000000000002E-2</c:v>
                </c:pt>
                <c:pt idx="43">
                  <c:v>3.3500000000000002E-2</c:v>
                </c:pt>
                <c:pt idx="44">
                  <c:v>3.3000000000000002E-2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EF-46A3-BC82-94DFC3A772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7882784"/>
        <c:axId val="357883568"/>
      </c:lineChart>
      <c:lineChart>
        <c:grouping val="standard"/>
        <c:varyColors val="0"/>
        <c:ser>
          <c:idx val="1"/>
          <c:order val="1"/>
          <c:tx>
            <c:v>Forecasted Occupancy</c:v>
          </c:tx>
          <c:spPr>
            <a:ln w="28575" cap="rnd">
              <a:solidFill>
                <a:srgbClr val="48A1FA"/>
              </a:solidFill>
              <a:round/>
            </a:ln>
            <a:effectLst/>
          </c:spPr>
          <c:marker>
            <c:symbol val="none"/>
          </c:marker>
          <c:cat>
            <c:strRef>
              <c:f>Forecast!$C$1:$AU$1</c:f>
              <c:strCache>
                <c:ptCount val="45"/>
                <c:pt idx="0">
                  <c:v>2016Q4</c:v>
                </c:pt>
                <c:pt idx="1">
                  <c:v>2017Q1</c:v>
                </c:pt>
                <c:pt idx="2">
                  <c:v>2017Q2</c:v>
                </c:pt>
                <c:pt idx="3">
                  <c:v>2017Q3</c:v>
                </c:pt>
                <c:pt idx="4">
                  <c:v>2017Q4</c:v>
                </c:pt>
                <c:pt idx="5">
                  <c:v>2018Q1</c:v>
                </c:pt>
                <c:pt idx="6">
                  <c:v>2018Q2</c:v>
                </c:pt>
                <c:pt idx="7">
                  <c:v>2018Q3</c:v>
                </c:pt>
                <c:pt idx="8">
                  <c:v>2018Q4</c:v>
                </c:pt>
                <c:pt idx="9">
                  <c:v>2019Q1</c:v>
                </c:pt>
                <c:pt idx="10">
                  <c:v>2019Q2</c:v>
                </c:pt>
                <c:pt idx="11">
                  <c:v>2019Q3</c:v>
                </c:pt>
                <c:pt idx="12">
                  <c:v>2019Q4</c:v>
                </c:pt>
                <c:pt idx="13">
                  <c:v>2020Q1</c:v>
                </c:pt>
                <c:pt idx="14">
                  <c:v>2020Q2</c:v>
                </c:pt>
                <c:pt idx="15">
                  <c:v>2020Q3</c:v>
                </c:pt>
                <c:pt idx="16">
                  <c:v>2020Q4</c:v>
                </c:pt>
                <c:pt idx="17">
                  <c:v>2021Q1</c:v>
                </c:pt>
                <c:pt idx="18">
                  <c:v>2021Q2</c:v>
                </c:pt>
                <c:pt idx="19">
                  <c:v>2021Q3</c:v>
                </c:pt>
                <c:pt idx="20">
                  <c:v>2021Q4</c:v>
                </c:pt>
                <c:pt idx="21">
                  <c:v>2022Q1</c:v>
                </c:pt>
                <c:pt idx="22">
                  <c:v>2022Q2</c:v>
                </c:pt>
                <c:pt idx="23">
                  <c:v>2022Q3</c:v>
                </c:pt>
                <c:pt idx="24">
                  <c:v>2022Q4</c:v>
                </c:pt>
                <c:pt idx="25">
                  <c:v>2023Q1</c:v>
                </c:pt>
                <c:pt idx="26">
                  <c:v>2023Q2</c:v>
                </c:pt>
                <c:pt idx="27">
                  <c:v>2023Q3</c:v>
                </c:pt>
                <c:pt idx="28">
                  <c:v>2023Q4</c:v>
                </c:pt>
                <c:pt idx="29">
                  <c:v>2024Q1</c:v>
                </c:pt>
                <c:pt idx="30">
                  <c:v>2024Q2</c:v>
                </c:pt>
                <c:pt idx="31">
                  <c:v>2024Q3</c:v>
                </c:pt>
                <c:pt idx="32">
                  <c:v>2024Q4</c:v>
                </c:pt>
                <c:pt idx="33">
                  <c:v>2025Q1</c:v>
                </c:pt>
                <c:pt idx="34">
                  <c:v>2025Q2</c:v>
                </c:pt>
                <c:pt idx="35">
                  <c:v>2025Q3</c:v>
                </c:pt>
                <c:pt idx="36">
                  <c:v>2025Q4</c:v>
                </c:pt>
                <c:pt idx="37">
                  <c:v>2026Q1</c:v>
                </c:pt>
                <c:pt idx="38">
                  <c:v>2026Q2</c:v>
                </c:pt>
                <c:pt idx="39">
                  <c:v>2026Q3</c:v>
                </c:pt>
                <c:pt idx="40">
                  <c:v>2026Q4</c:v>
                </c:pt>
                <c:pt idx="41">
                  <c:v>2027Q1</c:v>
                </c:pt>
                <c:pt idx="42">
                  <c:v>2027Q2</c:v>
                </c:pt>
                <c:pt idx="43">
                  <c:v>2027Q3</c:v>
                </c:pt>
                <c:pt idx="44">
                  <c:v>2027Q4</c:v>
                </c:pt>
              </c:strCache>
            </c:strRef>
          </c:cat>
          <c:val>
            <c:numRef>
              <c:f>Forecast!$C$7:$AU$7</c:f>
              <c:numCache>
                <c:formatCode>###0.00</c:formatCode>
                <c:ptCount val="45"/>
                <c:pt idx="0">
                  <c:v>0.96799999999999997</c:v>
                </c:pt>
                <c:pt idx="1">
                  <c:v>0.96809999999999996</c:v>
                </c:pt>
                <c:pt idx="2">
                  <c:v>0.96789999999999998</c:v>
                </c:pt>
                <c:pt idx="3">
                  <c:v>0.96679999999999999</c:v>
                </c:pt>
                <c:pt idx="4">
                  <c:v>0.96550000000000002</c:v>
                </c:pt>
                <c:pt idx="5">
                  <c:v>0.96679999999999999</c:v>
                </c:pt>
                <c:pt idx="6">
                  <c:v>0.96799999999999997</c:v>
                </c:pt>
                <c:pt idx="7">
                  <c:v>0.96930000000000005</c:v>
                </c:pt>
                <c:pt idx="8">
                  <c:v>0.97050000000000003</c:v>
                </c:pt>
                <c:pt idx="9">
                  <c:v>0.96950000000000003</c:v>
                </c:pt>
                <c:pt idx="10">
                  <c:v>0.96850000000000003</c:v>
                </c:pt>
                <c:pt idx="11">
                  <c:v>0.96750000000000003</c:v>
                </c:pt>
                <c:pt idx="12">
                  <c:v>0.96650000000000003</c:v>
                </c:pt>
                <c:pt idx="13">
                  <c:v>0.96699999999999997</c:v>
                </c:pt>
                <c:pt idx="14">
                  <c:v>0.96750000000000003</c:v>
                </c:pt>
                <c:pt idx="15">
                  <c:v>0.96799999999999997</c:v>
                </c:pt>
                <c:pt idx="16">
                  <c:v>0.96850000000000003</c:v>
                </c:pt>
                <c:pt idx="17">
                  <c:v>0.96879999999999999</c:v>
                </c:pt>
                <c:pt idx="18">
                  <c:v>0.96899999999999997</c:v>
                </c:pt>
                <c:pt idx="19">
                  <c:v>0.96930000000000005</c:v>
                </c:pt>
                <c:pt idx="20">
                  <c:v>0.96950000000000003</c:v>
                </c:pt>
                <c:pt idx="21">
                  <c:v>0.96950000000000003</c:v>
                </c:pt>
                <c:pt idx="22">
                  <c:v>0.96950000000000003</c:v>
                </c:pt>
                <c:pt idx="23">
                  <c:v>0.96950000000000003</c:v>
                </c:pt>
                <c:pt idx="24">
                  <c:v>0.96950000000000003</c:v>
                </c:pt>
                <c:pt idx="25">
                  <c:v>0.96950000000000003</c:v>
                </c:pt>
                <c:pt idx="26">
                  <c:v>0.96950000000000003</c:v>
                </c:pt>
                <c:pt idx="27">
                  <c:v>0.96950000000000003</c:v>
                </c:pt>
                <c:pt idx="28">
                  <c:v>0.96950000000000003</c:v>
                </c:pt>
                <c:pt idx="29">
                  <c:v>0.9698</c:v>
                </c:pt>
                <c:pt idx="30">
                  <c:v>0.97</c:v>
                </c:pt>
                <c:pt idx="31">
                  <c:v>0.97030000000000005</c:v>
                </c:pt>
                <c:pt idx="32">
                  <c:v>0.97050000000000003</c:v>
                </c:pt>
                <c:pt idx="33">
                  <c:v>0.9708</c:v>
                </c:pt>
                <c:pt idx="34">
                  <c:v>0.97099999999999997</c:v>
                </c:pt>
                <c:pt idx="35">
                  <c:v>0.97130000000000005</c:v>
                </c:pt>
                <c:pt idx="36">
                  <c:v>0.97150000000000003</c:v>
                </c:pt>
                <c:pt idx="37">
                  <c:v>0.9718</c:v>
                </c:pt>
                <c:pt idx="38">
                  <c:v>0.97199999999999998</c:v>
                </c:pt>
                <c:pt idx="39">
                  <c:v>0.97230000000000005</c:v>
                </c:pt>
                <c:pt idx="40">
                  <c:v>0.97250000000000003</c:v>
                </c:pt>
                <c:pt idx="41">
                  <c:v>0.97230000000000005</c:v>
                </c:pt>
                <c:pt idx="42">
                  <c:v>0.97199999999999998</c:v>
                </c:pt>
                <c:pt idx="43">
                  <c:v>0.9718</c:v>
                </c:pt>
                <c:pt idx="44">
                  <c:v>0.97150000000000003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EF-46A3-BC82-94DFC3A772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164848"/>
        <c:axId val="357884352"/>
      </c:lineChart>
      <c:catAx>
        <c:axId val="35788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883568"/>
        <c:crosses val="autoZero"/>
        <c:auto val="1"/>
        <c:lblAlgn val="ctr"/>
        <c:lblOffset val="100"/>
        <c:noMultiLvlLbl val="0"/>
      </c:catAx>
      <c:valAx>
        <c:axId val="35788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Rent Growth</a:t>
                </a:r>
              </a:p>
            </c:rich>
          </c:tx>
          <c:layout>
            <c:manualLayout>
              <c:xMode val="edge"/>
              <c:yMode val="edge"/>
              <c:x val="1.8766539771371553E-3"/>
              <c:y val="0.181673004209802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882784"/>
        <c:crosses val="autoZero"/>
        <c:crossBetween val="between"/>
      </c:valAx>
      <c:valAx>
        <c:axId val="357884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Occupancy</a:t>
                </a:r>
              </a:p>
            </c:rich>
          </c:tx>
          <c:layout>
            <c:manualLayout>
              <c:xMode val="edge"/>
              <c:yMode val="edge"/>
              <c:x val="0.95307873609032345"/>
              <c:y val="0.195700703624227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164848"/>
        <c:crosses val="max"/>
        <c:crossBetween val="between"/>
      </c:valAx>
      <c:catAx>
        <c:axId val="358164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7884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314987744300558E-2"/>
          <c:y val="0.88972751499153679"/>
          <c:w val="0.97686789151356079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West Palm Beach - Boca</a:t>
            </a:r>
            <a:r>
              <a:rPr lang="en-US" sz="1600" baseline="0" dirty="0"/>
              <a:t> Raton</a:t>
            </a:r>
            <a:endParaRPr lang="en-US" sz="1600" dirty="0"/>
          </a:p>
        </c:rich>
      </c:tx>
      <c:layout>
        <c:manualLayout>
          <c:xMode val="edge"/>
          <c:yMode val="edge"/>
          <c:x val="0.29731888207114904"/>
          <c:y val="4.43672839506172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14608011543684"/>
          <c:y val="0.14849518810148729"/>
          <c:w val="0.6886655526362454"/>
          <c:h val="0.44703339165937589"/>
        </c:manualLayout>
      </c:layout>
      <c:lineChart>
        <c:grouping val="standard"/>
        <c:varyColors val="0"/>
        <c:ser>
          <c:idx val="0"/>
          <c:order val="0"/>
          <c:tx>
            <c:v>Forecasted Rent Growth</c:v>
          </c:tx>
          <c:spPr>
            <a:ln w="28575" cap="rnd">
              <a:solidFill>
                <a:srgbClr val="2F5496"/>
              </a:solidFill>
              <a:round/>
            </a:ln>
            <a:effectLst/>
          </c:spPr>
          <c:marker>
            <c:symbol val="none"/>
          </c:marker>
          <c:cat>
            <c:strRef>
              <c:f>Forecast!$C$1:$AU$1</c:f>
              <c:strCache>
                <c:ptCount val="45"/>
                <c:pt idx="0">
                  <c:v>2016Q4</c:v>
                </c:pt>
                <c:pt idx="1">
                  <c:v>2017Q1</c:v>
                </c:pt>
                <c:pt idx="2">
                  <c:v>2017Q2</c:v>
                </c:pt>
                <c:pt idx="3">
                  <c:v>2017Q3</c:v>
                </c:pt>
                <c:pt idx="4">
                  <c:v>2017Q4</c:v>
                </c:pt>
                <c:pt idx="5">
                  <c:v>2018Q1</c:v>
                </c:pt>
                <c:pt idx="6">
                  <c:v>2018Q2</c:v>
                </c:pt>
                <c:pt idx="7">
                  <c:v>2018Q3</c:v>
                </c:pt>
                <c:pt idx="8">
                  <c:v>2018Q4</c:v>
                </c:pt>
                <c:pt idx="9">
                  <c:v>2019Q1</c:v>
                </c:pt>
                <c:pt idx="10">
                  <c:v>2019Q2</c:v>
                </c:pt>
                <c:pt idx="11">
                  <c:v>2019Q3</c:v>
                </c:pt>
                <c:pt idx="12">
                  <c:v>2019Q4</c:v>
                </c:pt>
                <c:pt idx="13">
                  <c:v>2020Q1</c:v>
                </c:pt>
                <c:pt idx="14">
                  <c:v>2020Q2</c:v>
                </c:pt>
                <c:pt idx="15">
                  <c:v>2020Q3</c:v>
                </c:pt>
                <c:pt idx="16">
                  <c:v>2020Q4</c:v>
                </c:pt>
                <c:pt idx="17">
                  <c:v>2021Q1</c:v>
                </c:pt>
                <c:pt idx="18">
                  <c:v>2021Q2</c:v>
                </c:pt>
                <c:pt idx="19">
                  <c:v>2021Q3</c:v>
                </c:pt>
                <c:pt idx="20">
                  <c:v>2021Q4</c:v>
                </c:pt>
                <c:pt idx="21">
                  <c:v>2022Q1</c:v>
                </c:pt>
                <c:pt idx="22">
                  <c:v>2022Q2</c:v>
                </c:pt>
                <c:pt idx="23">
                  <c:v>2022Q3</c:v>
                </c:pt>
                <c:pt idx="24">
                  <c:v>2022Q4</c:v>
                </c:pt>
                <c:pt idx="25">
                  <c:v>2023Q1</c:v>
                </c:pt>
                <c:pt idx="26">
                  <c:v>2023Q2</c:v>
                </c:pt>
                <c:pt idx="27">
                  <c:v>2023Q3</c:v>
                </c:pt>
                <c:pt idx="28">
                  <c:v>2023Q4</c:v>
                </c:pt>
                <c:pt idx="29">
                  <c:v>2024Q1</c:v>
                </c:pt>
                <c:pt idx="30">
                  <c:v>2024Q2</c:v>
                </c:pt>
                <c:pt idx="31">
                  <c:v>2024Q3</c:v>
                </c:pt>
                <c:pt idx="32">
                  <c:v>2024Q4</c:v>
                </c:pt>
                <c:pt idx="33">
                  <c:v>2025Q1</c:v>
                </c:pt>
                <c:pt idx="34">
                  <c:v>2025Q2</c:v>
                </c:pt>
                <c:pt idx="35">
                  <c:v>2025Q3</c:v>
                </c:pt>
                <c:pt idx="36">
                  <c:v>2025Q4</c:v>
                </c:pt>
                <c:pt idx="37">
                  <c:v>2026Q1</c:v>
                </c:pt>
                <c:pt idx="38">
                  <c:v>2026Q2</c:v>
                </c:pt>
                <c:pt idx="39">
                  <c:v>2026Q3</c:v>
                </c:pt>
                <c:pt idx="40">
                  <c:v>2026Q4</c:v>
                </c:pt>
                <c:pt idx="41">
                  <c:v>2027Q1</c:v>
                </c:pt>
                <c:pt idx="42">
                  <c:v>2027Q2</c:v>
                </c:pt>
                <c:pt idx="43">
                  <c:v>2027Q3</c:v>
                </c:pt>
                <c:pt idx="44">
                  <c:v>2027Q4</c:v>
                </c:pt>
              </c:strCache>
            </c:strRef>
          </c:cat>
          <c:val>
            <c:numRef>
              <c:f>Forecast!$C$9:$AU$9</c:f>
              <c:numCache>
                <c:formatCode>###0.00</c:formatCode>
                <c:ptCount val="45"/>
                <c:pt idx="0">
                  <c:v>4.3700000000000003E-2</c:v>
                </c:pt>
                <c:pt idx="1">
                  <c:v>4.1500000000000002E-2</c:v>
                </c:pt>
                <c:pt idx="2">
                  <c:v>3.6200000000000003E-2</c:v>
                </c:pt>
                <c:pt idx="3">
                  <c:v>3.44E-2</c:v>
                </c:pt>
                <c:pt idx="4">
                  <c:v>1.9E-2</c:v>
                </c:pt>
                <c:pt idx="5">
                  <c:v>1.61E-2</c:v>
                </c:pt>
                <c:pt idx="6">
                  <c:v>1.9699999999999999E-2</c:v>
                </c:pt>
                <c:pt idx="7">
                  <c:v>1.9199999999999998E-2</c:v>
                </c:pt>
                <c:pt idx="8">
                  <c:v>2.1999999999999999E-2</c:v>
                </c:pt>
                <c:pt idx="9">
                  <c:v>2.2499999999999999E-2</c:v>
                </c:pt>
                <c:pt idx="10">
                  <c:v>2.3E-2</c:v>
                </c:pt>
                <c:pt idx="11">
                  <c:v>2.35E-2</c:v>
                </c:pt>
                <c:pt idx="12">
                  <c:v>2.4E-2</c:v>
                </c:pt>
                <c:pt idx="13">
                  <c:v>2.5499999999999998E-2</c:v>
                </c:pt>
                <c:pt idx="14">
                  <c:v>2.7E-2</c:v>
                </c:pt>
                <c:pt idx="15">
                  <c:v>2.8500000000000001E-2</c:v>
                </c:pt>
                <c:pt idx="16">
                  <c:v>0.03</c:v>
                </c:pt>
                <c:pt idx="17">
                  <c:v>2.9000000000000001E-2</c:v>
                </c:pt>
                <c:pt idx="18">
                  <c:v>2.8000000000000001E-2</c:v>
                </c:pt>
                <c:pt idx="19">
                  <c:v>2.7E-2</c:v>
                </c:pt>
                <c:pt idx="20">
                  <c:v>2.5999999999999999E-2</c:v>
                </c:pt>
                <c:pt idx="21">
                  <c:v>2.7E-2</c:v>
                </c:pt>
                <c:pt idx="22">
                  <c:v>2.8000000000000001E-2</c:v>
                </c:pt>
                <c:pt idx="23">
                  <c:v>2.9000000000000001E-2</c:v>
                </c:pt>
                <c:pt idx="24">
                  <c:v>0.03</c:v>
                </c:pt>
                <c:pt idx="25">
                  <c:v>3.0300000000000001E-2</c:v>
                </c:pt>
                <c:pt idx="26">
                  <c:v>3.0499999999999999E-2</c:v>
                </c:pt>
                <c:pt idx="27">
                  <c:v>3.0800000000000001E-2</c:v>
                </c:pt>
                <c:pt idx="28">
                  <c:v>3.1E-2</c:v>
                </c:pt>
                <c:pt idx="29">
                  <c:v>3.2000000000000001E-2</c:v>
                </c:pt>
                <c:pt idx="30">
                  <c:v>3.3000000000000002E-2</c:v>
                </c:pt>
                <c:pt idx="31">
                  <c:v>3.4000000000000002E-2</c:v>
                </c:pt>
                <c:pt idx="32">
                  <c:v>3.5000000000000003E-2</c:v>
                </c:pt>
                <c:pt idx="33">
                  <c:v>3.5200000000000002E-2</c:v>
                </c:pt>
                <c:pt idx="34">
                  <c:v>3.5499999999999997E-2</c:v>
                </c:pt>
                <c:pt idx="35">
                  <c:v>3.5700000000000003E-2</c:v>
                </c:pt>
                <c:pt idx="36">
                  <c:v>3.5999999999999997E-2</c:v>
                </c:pt>
                <c:pt idx="37">
                  <c:v>3.6299999999999999E-2</c:v>
                </c:pt>
                <c:pt idx="38">
                  <c:v>3.6499999999999998E-2</c:v>
                </c:pt>
                <c:pt idx="39">
                  <c:v>3.6799999999999999E-2</c:v>
                </c:pt>
                <c:pt idx="40">
                  <c:v>3.6999999999999998E-2</c:v>
                </c:pt>
                <c:pt idx="41">
                  <c:v>3.6400000000000002E-2</c:v>
                </c:pt>
                <c:pt idx="42">
                  <c:v>3.5900000000000001E-2</c:v>
                </c:pt>
                <c:pt idx="43">
                  <c:v>3.5299999999999998E-2</c:v>
                </c:pt>
                <c:pt idx="44">
                  <c:v>3.4799999999999998E-2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11-4675-B977-A4611F0AC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167984"/>
        <c:axId val="358165632"/>
      </c:lineChart>
      <c:lineChart>
        <c:grouping val="standard"/>
        <c:varyColors val="0"/>
        <c:ser>
          <c:idx val="1"/>
          <c:order val="1"/>
          <c:tx>
            <c:v>Forecasted Occupancy</c:v>
          </c:tx>
          <c:spPr>
            <a:ln w="28575" cap="rnd">
              <a:solidFill>
                <a:srgbClr val="48A1FA"/>
              </a:solidFill>
              <a:round/>
            </a:ln>
            <a:effectLst/>
          </c:spPr>
          <c:marker>
            <c:symbol val="none"/>
          </c:marker>
          <c:cat>
            <c:strRef>
              <c:f>Forecast!$C$1:$AU$1</c:f>
              <c:strCache>
                <c:ptCount val="45"/>
                <c:pt idx="0">
                  <c:v>2016Q4</c:v>
                </c:pt>
                <c:pt idx="1">
                  <c:v>2017Q1</c:v>
                </c:pt>
                <c:pt idx="2">
                  <c:v>2017Q2</c:v>
                </c:pt>
                <c:pt idx="3">
                  <c:v>2017Q3</c:v>
                </c:pt>
                <c:pt idx="4">
                  <c:v>2017Q4</c:v>
                </c:pt>
                <c:pt idx="5">
                  <c:v>2018Q1</c:v>
                </c:pt>
                <c:pt idx="6">
                  <c:v>2018Q2</c:v>
                </c:pt>
                <c:pt idx="7">
                  <c:v>2018Q3</c:v>
                </c:pt>
                <c:pt idx="8">
                  <c:v>2018Q4</c:v>
                </c:pt>
                <c:pt idx="9">
                  <c:v>2019Q1</c:v>
                </c:pt>
                <c:pt idx="10">
                  <c:v>2019Q2</c:v>
                </c:pt>
                <c:pt idx="11">
                  <c:v>2019Q3</c:v>
                </c:pt>
                <c:pt idx="12">
                  <c:v>2019Q4</c:v>
                </c:pt>
                <c:pt idx="13">
                  <c:v>2020Q1</c:v>
                </c:pt>
                <c:pt idx="14">
                  <c:v>2020Q2</c:v>
                </c:pt>
                <c:pt idx="15">
                  <c:v>2020Q3</c:v>
                </c:pt>
                <c:pt idx="16">
                  <c:v>2020Q4</c:v>
                </c:pt>
                <c:pt idx="17">
                  <c:v>2021Q1</c:v>
                </c:pt>
                <c:pt idx="18">
                  <c:v>2021Q2</c:v>
                </c:pt>
                <c:pt idx="19">
                  <c:v>2021Q3</c:v>
                </c:pt>
                <c:pt idx="20">
                  <c:v>2021Q4</c:v>
                </c:pt>
                <c:pt idx="21">
                  <c:v>2022Q1</c:v>
                </c:pt>
                <c:pt idx="22">
                  <c:v>2022Q2</c:v>
                </c:pt>
                <c:pt idx="23">
                  <c:v>2022Q3</c:v>
                </c:pt>
                <c:pt idx="24">
                  <c:v>2022Q4</c:v>
                </c:pt>
                <c:pt idx="25">
                  <c:v>2023Q1</c:v>
                </c:pt>
                <c:pt idx="26">
                  <c:v>2023Q2</c:v>
                </c:pt>
                <c:pt idx="27">
                  <c:v>2023Q3</c:v>
                </c:pt>
                <c:pt idx="28">
                  <c:v>2023Q4</c:v>
                </c:pt>
                <c:pt idx="29">
                  <c:v>2024Q1</c:v>
                </c:pt>
                <c:pt idx="30">
                  <c:v>2024Q2</c:v>
                </c:pt>
                <c:pt idx="31">
                  <c:v>2024Q3</c:v>
                </c:pt>
                <c:pt idx="32">
                  <c:v>2024Q4</c:v>
                </c:pt>
                <c:pt idx="33">
                  <c:v>2025Q1</c:v>
                </c:pt>
                <c:pt idx="34">
                  <c:v>2025Q2</c:v>
                </c:pt>
                <c:pt idx="35">
                  <c:v>2025Q3</c:v>
                </c:pt>
                <c:pt idx="36">
                  <c:v>2025Q4</c:v>
                </c:pt>
                <c:pt idx="37">
                  <c:v>2026Q1</c:v>
                </c:pt>
                <c:pt idx="38">
                  <c:v>2026Q2</c:v>
                </c:pt>
                <c:pt idx="39">
                  <c:v>2026Q3</c:v>
                </c:pt>
                <c:pt idx="40">
                  <c:v>2026Q4</c:v>
                </c:pt>
                <c:pt idx="41">
                  <c:v>2027Q1</c:v>
                </c:pt>
                <c:pt idx="42">
                  <c:v>2027Q2</c:v>
                </c:pt>
                <c:pt idx="43">
                  <c:v>2027Q3</c:v>
                </c:pt>
                <c:pt idx="44">
                  <c:v>2027Q4</c:v>
                </c:pt>
              </c:strCache>
            </c:strRef>
          </c:cat>
          <c:val>
            <c:numRef>
              <c:f>Forecast!$C$10:$AU$10</c:f>
              <c:numCache>
                <c:formatCode>###0.00</c:formatCode>
                <c:ptCount val="45"/>
                <c:pt idx="0">
                  <c:v>0.95340000000000003</c:v>
                </c:pt>
                <c:pt idx="1">
                  <c:v>0.95220000000000005</c:v>
                </c:pt>
                <c:pt idx="2">
                  <c:v>0.9496</c:v>
                </c:pt>
                <c:pt idx="3">
                  <c:v>0.94699999999999995</c:v>
                </c:pt>
                <c:pt idx="4">
                  <c:v>0.94489999999999996</c:v>
                </c:pt>
                <c:pt idx="5">
                  <c:v>0.94520000000000004</c:v>
                </c:pt>
                <c:pt idx="6">
                  <c:v>0.94540000000000002</c:v>
                </c:pt>
                <c:pt idx="7">
                  <c:v>0.94569999999999999</c:v>
                </c:pt>
                <c:pt idx="8">
                  <c:v>0.94589999999999996</c:v>
                </c:pt>
                <c:pt idx="9">
                  <c:v>0.94520000000000004</c:v>
                </c:pt>
                <c:pt idx="10">
                  <c:v>0.94440000000000002</c:v>
                </c:pt>
                <c:pt idx="11">
                  <c:v>0.94369999999999998</c:v>
                </c:pt>
                <c:pt idx="12">
                  <c:v>0.94289999999999996</c:v>
                </c:pt>
                <c:pt idx="13">
                  <c:v>0.94389999999999996</c:v>
                </c:pt>
                <c:pt idx="14">
                  <c:v>0.94489999999999996</c:v>
                </c:pt>
                <c:pt idx="15">
                  <c:v>0.94589999999999996</c:v>
                </c:pt>
                <c:pt idx="16">
                  <c:v>0.94689999999999996</c:v>
                </c:pt>
                <c:pt idx="17">
                  <c:v>0.94620000000000004</c:v>
                </c:pt>
                <c:pt idx="18">
                  <c:v>0.94540000000000002</c:v>
                </c:pt>
                <c:pt idx="19">
                  <c:v>0.94469999999999998</c:v>
                </c:pt>
                <c:pt idx="20">
                  <c:v>0.94389999999999996</c:v>
                </c:pt>
                <c:pt idx="21">
                  <c:v>0.94369999999999998</c:v>
                </c:pt>
                <c:pt idx="22">
                  <c:v>0.94340000000000002</c:v>
                </c:pt>
                <c:pt idx="23">
                  <c:v>0.94320000000000004</c:v>
                </c:pt>
                <c:pt idx="24">
                  <c:v>0.94289999999999996</c:v>
                </c:pt>
                <c:pt idx="25">
                  <c:v>0.94269999999999998</c:v>
                </c:pt>
                <c:pt idx="26">
                  <c:v>0.94240000000000002</c:v>
                </c:pt>
                <c:pt idx="27">
                  <c:v>0.94220000000000004</c:v>
                </c:pt>
                <c:pt idx="28">
                  <c:v>0.94189999999999996</c:v>
                </c:pt>
                <c:pt idx="29">
                  <c:v>0.94140000000000001</c:v>
                </c:pt>
                <c:pt idx="30">
                  <c:v>0.94089999999999996</c:v>
                </c:pt>
                <c:pt idx="31">
                  <c:v>0.94040000000000001</c:v>
                </c:pt>
                <c:pt idx="32">
                  <c:v>0.93989999999999996</c:v>
                </c:pt>
                <c:pt idx="33">
                  <c:v>0.94020000000000004</c:v>
                </c:pt>
                <c:pt idx="34">
                  <c:v>0.94040000000000001</c:v>
                </c:pt>
                <c:pt idx="35">
                  <c:v>0.94069999999999998</c:v>
                </c:pt>
                <c:pt idx="36">
                  <c:v>0.94089999999999996</c:v>
                </c:pt>
                <c:pt idx="37">
                  <c:v>0.94120000000000004</c:v>
                </c:pt>
                <c:pt idx="38">
                  <c:v>0.94140000000000001</c:v>
                </c:pt>
                <c:pt idx="39">
                  <c:v>0.94169999999999998</c:v>
                </c:pt>
                <c:pt idx="40">
                  <c:v>0.94189999999999996</c:v>
                </c:pt>
                <c:pt idx="41">
                  <c:v>0.94169999999999998</c:v>
                </c:pt>
                <c:pt idx="42">
                  <c:v>0.94140000000000001</c:v>
                </c:pt>
                <c:pt idx="43">
                  <c:v>0.94120000000000004</c:v>
                </c:pt>
                <c:pt idx="44">
                  <c:v>0.94089999999999996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11-4675-B977-A4611F0AC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166808"/>
        <c:axId val="358166416"/>
      </c:lineChart>
      <c:catAx>
        <c:axId val="35816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165632"/>
        <c:crosses val="autoZero"/>
        <c:auto val="1"/>
        <c:lblAlgn val="ctr"/>
        <c:lblOffset val="100"/>
        <c:noMultiLvlLbl val="0"/>
      </c:catAx>
      <c:valAx>
        <c:axId val="35816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Rent Growth</a:t>
                </a:r>
              </a:p>
            </c:rich>
          </c:tx>
          <c:layout>
            <c:manualLayout>
              <c:xMode val="edge"/>
              <c:yMode val="edge"/>
              <c:x val="1.886779044316211E-3"/>
              <c:y val="0.182409381986973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167984"/>
        <c:crosses val="autoZero"/>
        <c:crossBetween val="between"/>
      </c:valAx>
      <c:valAx>
        <c:axId val="3581664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Occupancy</a:t>
                </a:r>
              </a:p>
            </c:rich>
          </c:tx>
          <c:layout>
            <c:manualLayout>
              <c:xMode val="edge"/>
              <c:yMode val="edge"/>
              <c:x val="0.95520105338818206"/>
              <c:y val="0.206121044765237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166808"/>
        <c:crosses val="max"/>
        <c:crossBetween val="between"/>
      </c:valAx>
      <c:catAx>
        <c:axId val="358166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81664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605913430496277E-2"/>
          <c:y val="0.88964986147564884"/>
          <c:w val="0.97686789151356079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South Florida Population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South Florida</c:v>
                </c:pt>
                <c:pt idx="1">
                  <c:v>Miami-Dade</c:v>
                </c:pt>
                <c:pt idx="2">
                  <c:v>Broward</c:v>
                </c:pt>
                <c:pt idx="3">
                  <c:v>Palm Beach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5007988</c:v>
                </c:pt>
                <c:pt idx="1">
                  <c:v>2253779</c:v>
                </c:pt>
                <c:pt idx="2">
                  <c:v>1623018</c:v>
                </c:pt>
                <c:pt idx="3">
                  <c:v>1131191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6-4109-902F-03BEC2A0A5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South Florida</c:v>
                </c:pt>
                <c:pt idx="1">
                  <c:v>Miami-Dade</c:v>
                </c:pt>
                <c:pt idx="2">
                  <c:v>Broward</c:v>
                </c:pt>
                <c:pt idx="3">
                  <c:v>Palm Beach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5564657</c:v>
                </c:pt>
                <c:pt idx="1">
                  <c:v>2496457</c:v>
                </c:pt>
                <c:pt idx="2">
                  <c:v>1748066</c:v>
                </c:pt>
                <c:pt idx="3">
                  <c:v>1320134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6-4109-902F-03BEC2A0A5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South Florida</c:v>
                </c:pt>
                <c:pt idx="1">
                  <c:v>Miami-Dade</c:v>
                </c:pt>
                <c:pt idx="2">
                  <c:v>Broward</c:v>
                </c:pt>
                <c:pt idx="3">
                  <c:v>Palm Beach</c:v>
                </c:pt>
              </c:strCache>
            </c:strRef>
          </c:cat>
          <c:val>
            <c:numRef>
              <c:f>Sheet1!$D$2:$D$5</c:f>
              <c:numCache>
                <c:formatCode>#,##0</c:formatCode>
                <c:ptCount val="4"/>
                <c:pt idx="0">
                  <c:v>6030016</c:v>
                </c:pt>
                <c:pt idx="1">
                  <c:v>2744395</c:v>
                </c:pt>
                <c:pt idx="2">
                  <c:v>1878908</c:v>
                </c:pt>
                <c:pt idx="3">
                  <c:v>1406713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D6-4109-902F-03BEC2A0A55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2020*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South Florida</c:v>
                </c:pt>
                <c:pt idx="1">
                  <c:v>Miami-Dade</c:v>
                </c:pt>
                <c:pt idx="2">
                  <c:v>Broward</c:v>
                </c:pt>
                <c:pt idx="3">
                  <c:v>Palm Beach</c:v>
                </c:pt>
              </c:strCache>
            </c:strRef>
          </c:cat>
          <c:val>
            <c:numRef>
              <c:f>Sheet1!$E$2:$E$5</c:f>
              <c:numCache>
                <c:formatCode>#,##0</c:formatCode>
                <c:ptCount val="4"/>
                <c:pt idx="0">
                  <c:v>6268062</c:v>
                </c:pt>
                <c:pt idx="1">
                  <c:v>2861395</c:v>
                </c:pt>
                <c:pt idx="2">
                  <c:v>1940723</c:v>
                </c:pt>
                <c:pt idx="3">
                  <c:v>1465944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D6-4109-902F-03BEC2A0A5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64355840"/>
        <c:axId val="407264888"/>
      </c:barChart>
      <c:catAx>
        <c:axId val="264355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264888"/>
        <c:crosses val="autoZero"/>
        <c:auto val="1"/>
        <c:lblAlgn val="ctr"/>
        <c:lblOffset val="100"/>
        <c:noMultiLvlLbl val="0"/>
      </c:catAx>
      <c:valAx>
        <c:axId val="4072648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6435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/>
                </a:solidFill>
              </a:rPr>
              <a:t>Household Size - Florida vs 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733015365888889"/>
          <c:y val="0.17073030624923693"/>
          <c:w val="0.71618982866299363"/>
          <c:h val="0.756486760501360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1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South Florida</c:v>
                </c:pt>
                <c:pt idx="1">
                  <c:v>Florida</c:v>
                </c:pt>
                <c:pt idx="2">
                  <c:v>United States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2.54</c:v>
                </c:pt>
                <c:pt idx="1">
                  <c:v>2.46</c:v>
                </c:pt>
                <c:pt idx="2">
                  <c:v>2.62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49-4AFE-8BCD-4E80F581BE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2"/>
              </a:solidFill>
              <a:miter lim="800000"/>
            </a:ln>
            <a:effectLst>
              <a:glow rad="63500">
                <a:schemeClr val="accent2">
                  <a:satMod val="175000"/>
                  <a:alpha val="25000"/>
                </a:schemeClr>
              </a:glo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South Florida</c:v>
                </c:pt>
                <c:pt idx="1">
                  <c:v>Florida</c:v>
                </c:pt>
                <c:pt idx="2">
                  <c:v>United States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2.58</c:v>
                </c:pt>
                <c:pt idx="1">
                  <c:v>2.48</c:v>
                </c:pt>
                <c:pt idx="2">
                  <c:v>2.59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49-4AFE-8BCD-4E80F581BE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3"/>
              </a:solidFill>
              <a:miter lim="800000"/>
            </a:ln>
            <a:effectLst>
              <a:glow rad="63500">
                <a:schemeClr val="accent3">
                  <a:satMod val="175000"/>
                  <a:alpha val="25000"/>
                </a:schemeClr>
              </a:glo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South Florida</c:v>
                </c:pt>
                <c:pt idx="1">
                  <c:v>Florida</c:v>
                </c:pt>
                <c:pt idx="2">
                  <c:v>United States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2.61</c:v>
                </c:pt>
                <c:pt idx="1">
                  <c:v>2.5</c:v>
                </c:pt>
                <c:pt idx="2">
                  <c:v>2.5299999999999998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49-4AFE-8BCD-4E80F581B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6585360"/>
        <c:axId val="626586672"/>
      </c:barChart>
      <c:catAx>
        <c:axId val="62658536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dk1">
                      <a:lumMod val="65000"/>
                      <a:lumOff val="35000"/>
                    </a:schemeClr>
                  </a:gs>
                  <a:gs pos="100000">
                    <a:schemeClr val="dk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586672"/>
        <c:crosses val="autoZero"/>
        <c:auto val="1"/>
        <c:lblAlgn val="ctr"/>
        <c:lblOffset val="100"/>
        <c:noMultiLvlLbl val="0"/>
      </c:catAx>
      <c:valAx>
        <c:axId val="6265866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dk1">
                      <a:lumMod val="65000"/>
                      <a:lumOff val="35000"/>
                    </a:schemeClr>
                  </a:gs>
                  <a:gs pos="100000">
                    <a:schemeClr val="dk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585360"/>
        <c:crosses val="autoZero"/>
        <c:crossBetween val="between"/>
      </c:valAx>
      <c:spPr>
        <a:solidFill>
          <a:schemeClr val="tx1"/>
        </a:soli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2587E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15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Miami-Dade, Broward, &amp; Palm Beach County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Single family &amp; Multifamily PERMITS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15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0141904547557602E-2"/>
          <c:y val="0.1010603601455351"/>
          <c:w val="0.9597161909048848"/>
          <c:h val="0.7532781935801481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Single Family Permits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yyyy</c:formatCode>
                <c:ptCount val="12"/>
                <c:pt idx="0">
                  <c:v>38353</c:v>
                </c:pt>
                <c:pt idx="1">
                  <c:v>38718</c:v>
                </c:pt>
                <c:pt idx="2">
                  <c:v>39083</c:v>
                </c:pt>
                <c:pt idx="3">
                  <c:v>39448</c:v>
                </c:pt>
                <c:pt idx="4">
                  <c:v>39814</c:v>
                </c:pt>
                <c:pt idx="5">
                  <c:v>40179</c:v>
                </c:pt>
                <c:pt idx="6">
                  <c:v>40544</c:v>
                </c:pt>
                <c:pt idx="7">
                  <c:v>40909</c:v>
                </c:pt>
                <c:pt idx="8">
                  <c:v>41275</c:v>
                </c:pt>
                <c:pt idx="9">
                  <c:v>41640</c:v>
                </c:pt>
                <c:pt idx="10">
                  <c:v>42005</c:v>
                </c:pt>
                <c:pt idx="11">
                  <c:v>42370</c:v>
                </c:pt>
              </c:numCache>
            </c:numRef>
          </c:cat>
          <c:val>
            <c:numRef>
              <c:f>Sheet1!$B$2:$B$13</c:f>
              <c:numCache>
                <c:formatCode>#,##0</c:formatCode>
                <c:ptCount val="12"/>
                <c:pt idx="0">
                  <c:v>22220</c:v>
                </c:pt>
                <c:pt idx="1">
                  <c:v>14750</c:v>
                </c:pt>
                <c:pt idx="2">
                  <c:v>7101</c:v>
                </c:pt>
                <c:pt idx="3">
                  <c:v>3272</c:v>
                </c:pt>
                <c:pt idx="4">
                  <c:v>2289</c:v>
                </c:pt>
                <c:pt idx="5">
                  <c:v>3171</c:v>
                </c:pt>
                <c:pt idx="6">
                  <c:v>4303</c:v>
                </c:pt>
                <c:pt idx="7">
                  <c:v>5089</c:v>
                </c:pt>
                <c:pt idx="8">
                  <c:v>6369</c:v>
                </c:pt>
                <c:pt idx="9">
                  <c:v>5791</c:v>
                </c:pt>
                <c:pt idx="10">
                  <c:v>7142</c:v>
                </c:pt>
                <c:pt idx="11">
                  <c:v>8890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7F-4DC2-94A0-E32369BC74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Multifamily Permits*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yyyy</c:formatCode>
                <c:ptCount val="12"/>
                <c:pt idx="0">
                  <c:v>38353</c:v>
                </c:pt>
                <c:pt idx="1">
                  <c:v>38718</c:v>
                </c:pt>
                <c:pt idx="2">
                  <c:v>39083</c:v>
                </c:pt>
                <c:pt idx="3">
                  <c:v>39448</c:v>
                </c:pt>
                <c:pt idx="4">
                  <c:v>39814</c:v>
                </c:pt>
                <c:pt idx="5">
                  <c:v>40179</c:v>
                </c:pt>
                <c:pt idx="6">
                  <c:v>40544</c:v>
                </c:pt>
                <c:pt idx="7">
                  <c:v>40909</c:v>
                </c:pt>
                <c:pt idx="8">
                  <c:v>41275</c:v>
                </c:pt>
                <c:pt idx="9">
                  <c:v>41640</c:v>
                </c:pt>
                <c:pt idx="10">
                  <c:v>42005</c:v>
                </c:pt>
                <c:pt idx="11">
                  <c:v>42370</c:v>
                </c:pt>
              </c:numCache>
            </c:numRef>
          </c:cat>
          <c:val>
            <c:numRef>
              <c:f>Sheet1!$C$2:$C$13</c:f>
              <c:numCache>
                <c:formatCode>#,##0</c:formatCode>
                <c:ptCount val="12"/>
                <c:pt idx="0">
                  <c:v>23342</c:v>
                </c:pt>
                <c:pt idx="1">
                  <c:v>20360</c:v>
                </c:pt>
                <c:pt idx="2">
                  <c:v>8044</c:v>
                </c:pt>
                <c:pt idx="3">
                  <c:v>4549</c:v>
                </c:pt>
                <c:pt idx="4">
                  <c:v>1586</c:v>
                </c:pt>
                <c:pt idx="5">
                  <c:v>2706</c:v>
                </c:pt>
                <c:pt idx="6">
                  <c:v>3229</c:v>
                </c:pt>
                <c:pt idx="7">
                  <c:v>8172</c:v>
                </c:pt>
                <c:pt idx="8">
                  <c:v>13552</c:v>
                </c:pt>
                <c:pt idx="9">
                  <c:v>9468</c:v>
                </c:pt>
                <c:pt idx="10">
                  <c:v>16308</c:v>
                </c:pt>
                <c:pt idx="11">
                  <c:v>18650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7F-4DC2-94A0-E32369BC749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 Permits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yyyy</c:formatCode>
                <c:ptCount val="12"/>
                <c:pt idx="0">
                  <c:v>38353</c:v>
                </c:pt>
                <c:pt idx="1">
                  <c:v>38718</c:v>
                </c:pt>
                <c:pt idx="2">
                  <c:v>39083</c:v>
                </c:pt>
                <c:pt idx="3">
                  <c:v>39448</c:v>
                </c:pt>
                <c:pt idx="4">
                  <c:v>39814</c:v>
                </c:pt>
                <c:pt idx="5">
                  <c:v>40179</c:v>
                </c:pt>
                <c:pt idx="6">
                  <c:v>40544</c:v>
                </c:pt>
                <c:pt idx="7">
                  <c:v>40909</c:v>
                </c:pt>
                <c:pt idx="8">
                  <c:v>41275</c:v>
                </c:pt>
                <c:pt idx="9">
                  <c:v>41640</c:v>
                </c:pt>
                <c:pt idx="10">
                  <c:v>42005</c:v>
                </c:pt>
                <c:pt idx="11">
                  <c:v>42370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45562</c:v>
                </c:pt>
                <c:pt idx="1">
                  <c:v>35110</c:v>
                </c:pt>
                <c:pt idx="2">
                  <c:v>15145</c:v>
                </c:pt>
                <c:pt idx="3">
                  <c:v>7821</c:v>
                </c:pt>
                <c:pt idx="4">
                  <c:v>3875</c:v>
                </c:pt>
                <c:pt idx="5">
                  <c:v>5877</c:v>
                </c:pt>
                <c:pt idx="6">
                  <c:v>7532</c:v>
                </c:pt>
                <c:pt idx="7">
                  <c:v>13261</c:v>
                </c:pt>
                <c:pt idx="8">
                  <c:v>19921</c:v>
                </c:pt>
                <c:pt idx="9">
                  <c:v>15259</c:v>
                </c:pt>
                <c:pt idx="10">
                  <c:v>23450</c:v>
                </c:pt>
                <c:pt idx="11">
                  <c:v>27540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30-46DF-97F8-4B6D3C22817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30521968"/>
        <c:axId val="630521312"/>
      </c:lineChart>
      <c:dateAx>
        <c:axId val="630521968"/>
        <c:scaling>
          <c:orientation val="minMax"/>
        </c:scaling>
        <c:delete val="0"/>
        <c:axPos val="b"/>
        <c:numFmt formatCode="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521312"/>
        <c:crosses val="autoZero"/>
        <c:auto val="1"/>
        <c:lblOffset val="100"/>
        <c:baseTimeUnit val="years"/>
      </c:dateAx>
      <c:valAx>
        <c:axId val="63052131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3052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Unlevered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Sheet1!$A$2</c:f>
              <c:strCache>
                <c:ptCount val="1"/>
                <c:pt idx="0">
                  <c:v>Yield on Equity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57-4EC2-8F0B-6DEC2709C5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Levered - AM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Sheet1!$A$2</c:f>
              <c:strCache>
                <c:ptCount val="1"/>
                <c:pt idx="0">
                  <c:v>Yield on Equity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2.81E-2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57-4EC2-8F0B-6DEC2709C58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Levered - IO</c:v>
                </c:pt>
              </c:strCache>
            </c:strRef>
          </c:tx>
          <c:spPr>
            <a:solidFill>
              <a:schemeClr val="accent6">
                <a:lumMod val="75000"/>
                <a:alpha val="68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strRef>
              <c:f>Sheet1!$A$2</c:f>
              <c:strCache>
                <c:ptCount val="1"/>
                <c:pt idx="0">
                  <c:v>Yield on Equity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57-4EC2-8F0B-6DEC2709C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576719968"/>
        <c:axId val="576721608"/>
        <c:axId val="0"/>
      </c:bar3DChart>
      <c:catAx>
        <c:axId val="57671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721608"/>
        <c:crosses val="autoZero"/>
        <c:auto val="1"/>
        <c:lblAlgn val="ctr"/>
        <c:lblOffset val="100"/>
        <c:noMultiLvlLbl val="0"/>
      </c:catAx>
      <c:valAx>
        <c:axId val="576721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71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'Rent Growth All 3 Markets'!$J$21</c:f>
              <c:strCache>
                <c:ptCount val="1"/>
                <c:pt idx="0">
                  <c:v>Discretionary</c:v>
                </c:pt>
              </c:strCache>
            </c:strRef>
          </c:tx>
          <c:spPr>
            <a:ln w="28575" cap="rnd">
              <a:solidFill>
                <a:srgbClr val="70AD47"/>
              </a:solidFill>
              <a:round/>
            </a:ln>
            <a:effectLst/>
          </c:spPr>
          <c:marker>
            <c:symbol val="none"/>
          </c:marker>
          <c:cat>
            <c:strRef>
              <c:f>'Rent Growth All 3 Markets'!$K$13:$W$13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 All 3 Markets'!$K$21:$W$21</c:f>
              <c:numCache>
                <c:formatCode>0.0%</c:formatCode>
                <c:ptCount val="13"/>
                <c:pt idx="0">
                  <c:v>6.7164882277422441E-2</c:v>
                </c:pt>
                <c:pt idx="1">
                  <c:v>6.7528592739930421E-2</c:v>
                </c:pt>
                <c:pt idx="2">
                  <c:v>5.2919112383679356E-2</c:v>
                </c:pt>
                <c:pt idx="3">
                  <c:v>4.5303631917805134E-2</c:v>
                </c:pt>
                <c:pt idx="4">
                  <c:v>5.6872927140184742E-2</c:v>
                </c:pt>
                <c:pt idx="5">
                  <c:v>6.4347482984250193E-2</c:v>
                </c:pt>
                <c:pt idx="6">
                  <c:v>6.453612957262346E-2</c:v>
                </c:pt>
                <c:pt idx="7">
                  <c:v>5.0722693764553239E-2</c:v>
                </c:pt>
                <c:pt idx="8">
                  <c:v>3.1657764062720216E-2</c:v>
                </c:pt>
                <c:pt idx="9">
                  <c:v>2.5100401606425703E-2</c:v>
                </c:pt>
                <c:pt idx="10">
                  <c:v>2.1008317495350846E-2</c:v>
                </c:pt>
                <c:pt idx="11">
                  <c:v>2.1583946078431362E-2</c:v>
                </c:pt>
                <c:pt idx="12">
                  <c:v>1.2015386172689548E-2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75-4A49-8181-7B51D711B1F4}"/>
            </c:ext>
          </c:extLst>
        </c:ser>
        <c:ser>
          <c:idx val="1"/>
          <c:order val="1"/>
          <c:tx>
            <c:strRef>
              <c:f>'Rent Growth All 3 Markets'!$J$22</c:f>
              <c:strCache>
                <c:ptCount val="1"/>
                <c:pt idx="0">
                  <c:v>Upper Mid-Range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'Rent Growth All 3 Markets'!$K$13:$W$13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 All 3 Markets'!$K$22:$W$22</c:f>
              <c:numCache>
                <c:formatCode>0.0%</c:formatCode>
                <c:ptCount val="13"/>
                <c:pt idx="0">
                  <c:v>5.7890011873389158E-2</c:v>
                </c:pt>
                <c:pt idx="1">
                  <c:v>7.2976431847921436E-2</c:v>
                </c:pt>
                <c:pt idx="2">
                  <c:v>6.64173839424297E-2</c:v>
                </c:pt>
                <c:pt idx="3">
                  <c:v>6.4425750930448208E-2</c:v>
                </c:pt>
                <c:pt idx="4">
                  <c:v>7.8223378045442063E-2</c:v>
                </c:pt>
                <c:pt idx="5">
                  <c:v>6.7879064032807218E-2</c:v>
                </c:pt>
                <c:pt idx="6">
                  <c:v>6.5595353083610156E-2</c:v>
                </c:pt>
                <c:pt idx="7">
                  <c:v>5.807613068429221E-2</c:v>
                </c:pt>
                <c:pt idx="8">
                  <c:v>3.9377975245953642E-2</c:v>
                </c:pt>
                <c:pt idx="9">
                  <c:v>2.6994465569820401E-2</c:v>
                </c:pt>
                <c:pt idx="10">
                  <c:v>2.1096548684104339E-2</c:v>
                </c:pt>
                <c:pt idx="11">
                  <c:v>1.5478830242685974E-2</c:v>
                </c:pt>
                <c:pt idx="12">
                  <c:v>7.7005752531236656E-3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75-4A49-8181-7B51D711B1F4}"/>
            </c:ext>
          </c:extLst>
        </c:ser>
        <c:ser>
          <c:idx val="2"/>
          <c:order val="2"/>
          <c:tx>
            <c:strRef>
              <c:f>'Rent Growth All 3 Markets'!$J$23</c:f>
              <c:strCache>
                <c:ptCount val="1"/>
                <c:pt idx="0">
                  <c:v>Low Mid-Range</c:v>
                </c:pt>
              </c:strCache>
            </c:strRef>
          </c:tx>
          <c:spPr>
            <a:ln w="28575" cap="rnd">
              <a:solidFill>
                <a:srgbClr val="48A1FA"/>
              </a:solidFill>
              <a:round/>
            </a:ln>
            <a:effectLst/>
          </c:spPr>
          <c:marker>
            <c:symbol val="none"/>
          </c:marker>
          <c:cat>
            <c:strRef>
              <c:f>'Rent Growth All 3 Markets'!$K$13:$W$13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 All 3 Markets'!$K$23:$W$23</c:f>
              <c:numCache>
                <c:formatCode>0.0%</c:formatCode>
                <c:ptCount val="13"/>
                <c:pt idx="0">
                  <c:v>7.6363190999833963E-2</c:v>
                </c:pt>
                <c:pt idx="1">
                  <c:v>7.6102590763365535E-2</c:v>
                </c:pt>
                <c:pt idx="2">
                  <c:v>7.2390572390572477E-2</c:v>
                </c:pt>
                <c:pt idx="3">
                  <c:v>6.7015968063872194E-2</c:v>
                </c:pt>
                <c:pt idx="4">
                  <c:v>5.7551325606723075E-2</c:v>
                </c:pt>
                <c:pt idx="5">
                  <c:v>6.0293253242936301E-2</c:v>
                </c:pt>
                <c:pt idx="6">
                  <c:v>6.6925138353709848E-2</c:v>
                </c:pt>
                <c:pt idx="7">
                  <c:v>5.5074903739731E-2</c:v>
                </c:pt>
                <c:pt idx="8">
                  <c:v>4.6211544816667727E-2</c:v>
                </c:pt>
                <c:pt idx="9">
                  <c:v>4.0210812493829823E-2</c:v>
                </c:pt>
                <c:pt idx="10">
                  <c:v>3.0141119293734676E-2</c:v>
                </c:pt>
                <c:pt idx="11">
                  <c:v>2.2790402174876559E-2</c:v>
                </c:pt>
                <c:pt idx="12">
                  <c:v>1.8526136397026438E-2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75-4A49-8181-7B51D711B1F4}"/>
            </c:ext>
          </c:extLst>
        </c:ser>
        <c:ser>
          <c:idx val="3"/>
          <c:order val="3"/>
          <c:tx>
            <c:strRef>
              <c:f>'Rent Growth All 3 Markets'!$J$24</c:f>
              <c:strCache>
                <c:ptCount val="1"/>
                <c:pt idx="0">
                  <c:v>Workforce - Upper</c:v>
                </c:pt>
              </c:strCache>
            </c:strRef>
          </c:tx>
          <c:spPr>
            <a:ln w="28575" cap="rnd">
              <a:solidFill>
                <a:srgbClr val="8038B6"/>
              </a:solidFill>
              <a:round/>
            </a:ln>
            <a:effectLst/>
          </c:spPr>
          <c:marker>
            <c:symbol val="none"/>
          </c:marker>
          <c:cat>
            <c:strRef>
              <c:f>'Rent Growth All 3 Markets'!$K$13:$W$13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 All 3 Markets'!$K$24:$W$24</c:f>
              <c:numCache>
                <c:formatCode>0.0%</c:formatCode>
                <c:ptCount val="13"/>
                <c:pt idx="0">
                  <c:v>5.1047623111718038E-2</c:v>
                </c:pt>
                <c:pt idx="1">
                  <c:v>5.7472116596583016E-2</c:v>
                </c:pt>
                <c:pt idx="2">
                  <c:v>6.4637987505624536E-2</c:v>
                </c:pt>
                <c:pt idx="3">
                  <c:v>6.5752294524079602E-2</c:v>
                </c:pt>
                <c:pt idx="4">
                  <c:v>6.3570203306909059E-2</c:v>
                </c:pt>
                <c:pt idx="5">
                  <c:v>6.5005959714334344E-2</c:v>
                </c:pt>
                <c:pt idx="6">
                  <c:v>6.2502457243955215E-2</c:v>
                </c:pt>
                <c:pt idx="7">
                  <c:v>6.3243860430011706E-2</c:v>
                </c:pt>
                <c:pt idx="8">
                  <c:v>5.8940296228431818E-2</c:v>
                </c:pt>
                <c:pt idx="9">
                  <c:v>5.2244491051191097E-2</c:v>
                </c:pt>
                <c:pt idx="10">
                  <c:v>5.3284489218216553E-2</c:v>
                </c:pt>
                <c:pt idx="11">
                  <c:v>4.741449919004035E-2</c:v>
                </c:pt>
                <c:pt idx="12">
                  <c:v>3.7923576063446429E-2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375-4A49-8181-7B51D711B1F4}"/>
            </c:ext>
          </c:extLst>
        </c:ser>
        <c:ser>
          <c:idx val="4"/>
          <c:order val="4"/>
          <c:tx>
            <c:strRef>
              <c:f>'Rent Growth All 3 Markets'!$J$25</c:f>
              <c:strCache>
                <c:ptCount val="1"/>
                <c:pt idx="0">
                  <c:v>Workforce - Lower</c:v>
                </c:pt>
              </c:strCache>
            </c:strRef>
          </c:tx>
          <c:spPr>
            <a:ln w="28575" cap="rnd">
              <a:solidFill>
                <a:srgbClr val="E19900"/>
              </a:solidFill>
              <a:round/>
            </a:ln>
            <a:effectLst/>
          </c:spPr>
          <c:marker>
            <c:symbol val="none"/>
          </c:marker>
          <c:cat>
            <c:strRef>
              <c:f>'Rent Growth All 3 Markets'!$K$13:$W$13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 All 3 Markets'!$K$25:$W$25</c:f>
              <c:numCache>
                <c:formatCode>0.0%</c:formatCode>
                <c:ptCount val="13"/>
                <c:pt idx="0">
                  <c:v>4.9619495887036513E-2</c:v>
                </c:pt>
                <c:pt idx="1">
                  <c:v>4.8118947016886619E-2</c:v>
                </c:pt>
                <c:pt idx="2">
                  <c:v>8.1779820226018138E-2</c:v>
                </c:pt>
                <c:pt idx="3">
                  <c:v>7.9382517817403325E-2</c:v>
                </c:pt>
                <c:pt idx="4">
                  <c:v>9.2759454060321544E-2</c:v>
                </c:pt>
                <c:pt idx="5">
                  <c:v>9.0281914525178308E-2</c:v>
                </c:pt>
                <c:pt idx="6">
                  <c:v>6.8089824598901783E-2</c:v>
                </c:pt>
                <c:pt idx="7">
                  <c:v>5.853798575045021E-2</c:v>
                </c:pt>
                <c:pt idx="8">
                  <c:v>6.3664139703156306E-2</c:v>
                </c:pt>
                <c:pt idx="9">
                  <c:v>0.10069629742573251</c:v>
                </c:pt>
                <c:pt idx="10">
                  <c:v>0.116104259949471</c:v>
                </c:pt>
                <c:pt idx="11">
                  <c:v>0.12172090729783037</c:v>
                </c:pt>
                <c:pt idx="12">
                  <c:v>0.10122231169549178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375-4A49-8181-7B51D711B1F4}"/>
            </c:ext>
          </c:extLst>
        </c:ser>
        <c:ser>
          <c:idx val="5"/>
          <c:order val="5"/>
          <c:tx>
            <c:strRef>
              <c:f>'Rent Growth All 3 Markets'!$J$26</c:f>
              <c:strCache>
                <c:ptCount val="1"/>
                <c:pt idx="0">
                  <c:v>Total</c:v>
                </c:pt>
              </c:strCache>
            </c:strRef>
          </c:tx>
          <c:spPr>
            <a:ln w="47625" cap="rnd">
              <a:solidFill>
                <a:srgbClr val="2F5496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'Rent Growth All 3 Markets'!$K$13:$W$13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 All 3 Markets'!$K$26:$W$26</c:f>
              <c:numCache>
                <c:formatCode>0.0%</c:formatCode>
                <c:ptCount val="13"/>
                <c:pt idx="0">
                  <c:v>7.6692370573707813E-2</c:v>
                </c:pt>
                <c:pt idx="1">
                  <c:v>7.9875332956592257E-2</c:v>
                </c:pt>
                <c:pt idx="2">
                  <c:v>7.1925269914911341E-2</c:v>
                </c:pt>
                <c:pt idx="3">
                  <c:v>6.6609441166210231E-2</c:v>
                </c:pt>
                <c:pt idx="4">
                  <c:v>7.6276041476371792E-2</c:v>
                </c:pt>
                <c:pt idx="5">
                  <c:v>7.8829799656603666E-2</c:v>
                </c:pt>
                <c:pt idx="6">
                  <c:v>7.9009252996709037E-2</c:v>
                </c:pt>
                <c:pt idx="7">
                  <c:v>6.7671684549820005E-2</c:v>
                </c:pt>
                <c:pt idx="8">
                  <c:v>5.0747756255970396E-2</c:v>
                </c:pt>
                <c:pt idx="9">
                  <c:v>4.0097415613223879E-2</c:v>
                </c:pt>
                <c:pt idx="10">
                  <c:v>3.3742155571050786E-2</c:v>
                </c:pt>
                <c:pt idx="11">
                  <c:v>3.049363967406403E-2</c:v>
                </c:pt>
                <c:pt idx="12">
                  <c:v>1.9705767185442449E-2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375-4A49-8181-7B51D711B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1656000"/>
        <c:axId val="251655216"/>
      </c:lineChart>
      <c:catAx>
        <c:axId val="2516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655216"/>
        <c:crosses val="autoZero"/>
        <c:auto val="1"/>
        <c:lblAlgn val="ctr"/>
        <c:lblOffset val="100"/>
        <c:noMultiLvlLbl val="0"/>
      </c:catAx>
      <c:valAx>
        <c:axId val="25165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6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294830016091275E-3"/>
          <c:y val="0.9068250810652041"/>
          <c:w val="0.9885371912161276"/>
          <c:h val="7.72789627659130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Rents</a:t>
            </a:r>
          </a:p>
        </c:rich>
      </c:tx>
      <c:layout>
        <c:manualLayout>
          <c:xMode val="edge"/>
          <c:yMode val="edge"/>
          <c:x val="0.41464191023861985"/>
          <c:y val="4.123711340206185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61723245742074"/>
          <c:y val="0.10742268041237112"/>
          <c:w val="0.84603639882749548"/>
          <c:h val="0.58577040283929049"/>
        </c:manualLayout>
      </c:layout>
      <c:lineChart>
        <c:grouping val="standard"/>
        <c:varyColors val="0"/>
        <c:ser>
          <c:idx val="0"/>
          <c:order val="0"/>
          <c:tx>
            <c:strRef>
              <c:f>'Rent Growth'!$C$66</c:f>
              <c:strCache>
                <c:ptCount val="1"/>
                <c:pt idx="0">
                  <c:v>Fort Lauderdale</c:v>
                </c:pt>
              </c:strCache>
            </c:strRef>
          </c:tx>
          <c:spPr>
            <a:ln w="28575" cap="rnd">
              <a:solidFill>
                <a:srgbClr val="48A1FA"/>
              </a:solidFill>
              <a:round/>
            </a:ln>
            <a:effectLst/>
          </c:spPr>
          <c:marker>
            <c:symbol val="none"/>
          </c:marker>
          <c:cat>
            <c:strRef>
              <c:f>'Rent Growth'!$D$65:$T$65</c:f>
              <c:strCache>
                <c:ptCount val="17"/>
                <c:pt idx="0">
                  <c:v>Q4 2013</c:v>
                </c:pt>
                <c:pt idx="1">
                  <c:v>Q1 2014</c:v>
                </c:pt>
                <c:pt idx="2">
                  <c:v>Q2 2014</c:v>
                </c:pt>
                <c:pt idx="3">
                  <c:v>Q3 2014</c:v>
                </c:pt>
                <c:pt idx="4">
                  <c:v>Q4 2014</c:v>
                </c:pt>
                <c:pt idx="5">
                  <c:v>Q1 2015</c:v>
                </c:pt>
                <c:pt idx="6">
                  <c:v>Q2 2015</c:v>
                </c:pt>
                <c:pt idx="7">
                  <c:v>Q3 2015</c:v>
                </c:pt>
                <c:pt idx="8">
                  <c:v>Q4 2015</c:v>
                </c:pt>
                <c:pt idx="9">
                  <c:v>Q1 2016</c:v>
                </c:pt>
                <c:pt idx="10">
                  <c:v>Q2 2016</c:v>
                </c:pt>
                <c:pt idx="11">
                  <c:v>Q3 2016</c:v>
                </c:pt>
                <c:pt idx="12">
                  <c:v>Q4 2016</c:v>
                </c:pt>
                <c:pt idx="13">
                  <c:v>Q1 2017</c:v>
                </c:pt>
                <c:pt idx="14">
                  <c:v>Q2 2017</c:v>
                </c:pt>
                <c:pt idx="15">
                  <c:v>Q3 2017</c:v>
                </c:pt>
                <c:pt idx="16">
                  <c:v>Q4 2017</c:v>
                </c:pt>
              </c:strCache>
            </c:strRef>
          </c:cat>
          <c:val>
            <c:numRef>
              <c:f>'Rent Growth'!$D$66:$T$66</c:f>
              <c:numCache>
                <c:formatCode>_("$"* #,##0_);_("$"* \(#,##0\);_("$"* "-"??_);_(@_)</c:formatCode>
                <c:ptCount val="17"/>
                <c:pt idx="0">
                  <c:v>1255.3969999999999</c:v>
                </c:pt>
                <c:pt idx="1">
                  <c:v>1272.8969999999999</c:v>
                </c:pt>
                <c:pt idx="2">
                  <c:v>1303.6420000000001</c:v>
                </c:pt>
                <c:pt idx="3">
                  <c:v>1329.1179999999999</c:v>
                </c:pt>
                <c:pt idx="4">
                  <c:v>1353.8689999999999</c:v>
                </c:pt>
                <c:pt idx="5">
                  <c:v>1373.904</c:v>
                </c:pt>
                <c:pt idx="6">
                  <c:v>1400.0920000000001</c:v>
                </c:pt>
                <c:pt idx="7">
                  <c:v>1421.249</c:v>
                </c:pt>
                <c:pt idx="8">
                  <c:v>1445.7049999999999</c:v>
                </c:pt>
                <c:pt idx="9">
                  <c:v>1469.4469999999999</c:v>
                </c:pt>
                <c:pt idx="10">
                  <c:v>1491.021</c:v>
                </c:pt>
                <c:pt idx="11">
                  <c:v>1499.6210000000001</c:v>
                </c:pt>
                <c:pt idx="12">
                  <c:v>1510.085</c:v>
                </c:pt>
                <c:pt idx="13">
                  <c:v>1524.9739999999999</c:v>
                </c:pt>
                <c:pt idx="14">
                  <c:v>1547.89</c:v>
                </c:pt>
                <c:pt idx="15">
                  <c:v>1554.9839999999999</c:v>
                </c:pt>
                <c:pt idx="16">
                  <c:v>1547.134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C9-471E-BB16-62BA792FE5EB}"/>
            </c:ext>
          </c:extLst>
        </c:ser>
        <c:ser>
          <c:idx val="1"/>
          <c:order val="1"/>
          <c:tx>
            <c:strRef>
              <c:f>'Rent Growth'!$C$67</c:f>
              <c:strCache>
                <c:ptCount val="1"/>
                <c:pt idx="0">
                  <c:v>Miami</c:v>
                </c:pt>
              </c:strCache>
            </c:strRef>
          </c:tx>
          <c:spPr>
            <a:ln w="28575" cap="rnd">
              <a:solidFill>
                <a:srgbClr val="2F5496"/>
              </a:solidFill>
              <a:round/>
            </a:ln>
            <a:effectLst/>
          </c:spPr>
          <c:marker>
            <c:symbol val="none"/>
          </c:marker>
          <c:cat>
            <c:strRef>
              <c:f>'Rent Growth'!$D$65:$T$65</c:f>
              <c:strCache>
                <c:ptCount val="17"/>
                <c:pt idx="0">
                  <c:v>Q4 2013</c:v>
                </c:pt>
                <c:pt idx="1">
                  <c:v>Q1 2014</c:v>
                </c:pt>
                <c:pt idx="2">
                  <c:v>Q2 2014</c:v>
                </c:pt>
                <c:pt idx="3">
                  <c:v>Q3 2014</c:v>
                </c:pt>
                <c:pt idx="4">
                  <c:v>Q4 2014</c:v>
                </c:pt>
                <c:pt idx="5">
                  <c:v>Q1 2015</c:v>
                </c:pt>
                <c:pt idx="6">
                  <c:v>Q2 2015</c:v>
                </c:pt>
                <c:pt idx="7">
                  <c:v>Q3 2015</c:v>
                </c:pt>
                <c:pt idx="8">
                  <c:v>Q4 2015</c:v>
                </c:pt>
                <c:pt idx="9">
                  <c:v>Q1 2016</c:v>
                </c:pt>
                <c:pt idx="10">
                  <c:v>Q2 2016</c:v>
                </c:pt>
                <c:pt idx="11">
                  <c:v>Q3 2016</c:v>
                </c:pt>
                <c:pt idx="12">
                  <c:v>Q4 2016</c:v>
                </c:pt>
                <c:pt idx="13">
                  <c:v>Q1 2017</c:v>
                </c:pt>
                <c:pt idx="14">
                  <c:v>Q2 2017</c:v>
                </c:pt>
                <c:pt idx="15">
                  <c:v>Q3 2017</c:v>
                </c:pt>
                <c:pt idx="16">
                  <c:v>Q4 2017</c:v>
                </c:pt>
              </c:strCache>
            </c:strRef>
          </c:cat>
          <c:val>
            <c:numRef>
              <c:f>'Rent Growth'!$D$67:$T$67</c:f>
              <c:numCache>
                <c:formatCode>_("$"* #,##0_);_("$"* \(#,##0\);_("$"* "-"??_);_(@_)</c:formatCode>
                <c:ptCount val="17"/>
                <c:pt idx="0">
                  <c:v>1287.0309999999999</c:v>
                </c:pt>
                <c:pt idx="1">
                  <c:v>1299.9079999999999</c:v>
                </c:pt>
                <c:pt idx="2">
                  <c:v>1329.4559999999999</c:v>
                </c:pt>
                <c:pt idx="3">
                  <c:v>1369.944</c:v>
                </c:pt>
                <c:pt idx="4">
                  <c:v>1385.8030000000001</c:v>
                </c:pt>
                <c:pt idx="5">
                  <c:v>1400.9490000000001</c:v>
                </c:pt>
                <c:pt idx="6">
                  <c:v>1418.29</c:v>
                </c:pt>
                <c:pt idx="7">
                  <c:v>1441.9349999999999</c:v>
                </c:pt>
                <c:pt idx="8">
                  <c:v>1487.587</c:v>
                </c:pt>
                <c:pt idx="9">
                  <c:v>1516.7449999999999</c:v>
                </c:pt>
                <c:pt idx="10">
                  <c:v>1547.008</c:v>
                </c:pt>
                <c:pt idx="11">
                  <c:v>1563.4760000000001</c:v>
                </c:pt>
                <c:pt idx="12">
                  <c:v>1579.175</c:v>
                </c:pt>
                <c:pt idx="13">
                  <c:v>1579.2270000000001</c:v>
                </c:pt>
                <c:pt idx="14">
                  <c:v>1589.538</c:v>
                </c:pt>
                <c:pt idx="15">
                  <c:v>1597.0309999999999</c:v>
                </c:pt>
                <c:pt idx="16">
                  <c:v>1602.482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C9-471E-BB16-62BA792FE5EB}"/>
            </c:ext>
          </c:extLst>
        </c:ser>
        <c:ser>
          <c:idx val="2"/>
          <c:order val="2"/>
          <c:tx>
            <c:strRef>
              <c:f>'Rent Growth'!$C$68</c:f>
              <c:strCache>
                <c:ptCount val="1"/>
                <c:pt idx="0">
                  <c:v>West Palm Beach - Boca Raton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'Rent Growth'!$D$65:$T$65</c:f>
              <c:strCache>
                <c:ptCount val="17"/>
                <c:pt idx="0">
                  <c:v>Q4 2013</c:v>
                </c:pt>
                <c:pt idx="1">
                  <c:v>Q1 2014</c:v>
                </c:pt>
                <c:pt idx="2">
                  <c:v>Q2 2014</c:v>
                </c:pt>
                <c:pt idx="3">
                  <c:v>Q3 2014</c:v>
                </c:pt>
                <c:pt idx="4">
                  <c:v>Q4 2014</c:v>
                </c:pt>
                <c:pt idx="5">
                  <c:v>Q1 2015</c:v>
                </c:pt>
                <c:pt idx="6">
                  <c:v>Q2 2015</c:v>
                </c:pt>
                <c:pt idx="7">
                  <c:v>Q3 2015</c:v>
                </c:pt>
                <c:pt idx="8">
                  <c:v>Q4 2015</c:v>
                </c:pt>
                <c:pt idx="9">
                  <c:v>Q1 2016</c:v>
                </c:pt>
                <c:pt idx="10">
                  <c:v>Q2 2016</c:v>
                </c:pt>
                <c:pt idx="11">
                  <c:v>Q3 2016</c:v>
                </c:pt>
                <c:pt idx="12">
                  <c:v>Q4 2016</c:v>
                </c:pt>
                <c:pt idx="13">
                  <c:v>Q1 2017</c:v>
                </c:pt>
                <c:pt idx="14">
                  <c:v>Q2 2017</c:v>
                </c:pt>
                <c:pt idx="15">
                  <c:v>Q3 2017</c:v>
                </c:pt>
                <c:pt idx="16">
                  <c:v>Q4 2017</c:v>
                </c:pt>
              </c:strCache>
            </c:strRef>
          </c:cat>
          <c:val>
            <c:numRef>
              <c:f>'Rent Growth'!$D$68:$T$68</c:f>
              <c:numCache>
                <c:formatCode>_("$"* #,##0_);_("$"* \(#,##0\);_("$"* "-"??_);_(@_)</c:formatCode>
                <c:ptCount val="17"/>
                <c:pt idx="0">
                  <c:v>1273.8050000000001</c:v>
                </c:pt>
                <c:pt idx="1">
                  <c:v>1282.0920000000001</c:v>
                </c:pt>
                <c:pt idx="2">
                  <c:v>1304.72</c:v>
                </c:pt>
                <c:pt idx="3">
                  <c:v>1331.711</c:v>
                </c:pt>
                <c:pt idx="4">
                  <c:v>1367.3630000000001</c:v>
                </c:pt>
                <c:pt idx="5">
                  <c:v>1389.5989999999999</c:v>
                </c:pt>
                <c:pt idx="6">
                  <c:v>1404.171</c:v>
                </c:pt>
                <c:pt idx="7">
                  <c:v>1442.817</c:v>
                </c:pt>
                <c:pt idx="8">
                  <c:v>1494.606</c:v>
                </c:pt>
                <c:pt idx="9">
                  <c:v>1510.5160000000001</c:v>
                </c:pt>
                <c:pt idx="10">
                  <c:v>1520.9949999999999</c:v>
                </c:pt>
                <c:pt idx="11">
                  <c:v>1532.66</c:v>
                </c:pt>
                <c:pt idx="12">
                  <c:v>1559.8309999999999</c:v>
                </c:pt>
                <c:pt idx="13">
                  <c:v>1573.0450000000001</c:v>
                </c:pt>
                <c:pt idx="14">
                  <c:v>1575.921</c:v>
                </c:pt>
                <c:pt idx="15">
                  <c:v>1585.0070000000001</c:v>
                </c:pt>
                <c:pt idx="16">
                  <c:v>1590.9559999999999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AC9-471E-BB16-62BA792FE5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0766416"/>
        <c:axId val="320771904"/>
      </c:lineChart>
      <c:catAx>
        <c:axId val="32076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771904"/>
        <c:crosses val="autoZero"/>
        <c:auto val="1"/>
        <c:lblAlgn val="ctr"/>
        <c:lblOffset val="100"/>
        <c:noMultiLvlLbl val="0"/>
      </c:catAx>
      <c:valAx>
        <c:axId val="320771904"/>
        <c:scaling>
          <c:orientation val="minMax"/>
          <c:min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76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990401227827006E-2"/>
          <c:y val="0.89044906949176683"/>
          <c:w val="0.97865384804427535"/>
          <c:h val="0.104078902508320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Rent Per Sq. Ft.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74501158442783"/>
          <c:y val="0.11935917641445322"/>
          <c:w val="0.85148726087233173"/>
          <c:h val="0.58307782730202118"/>
        </c:manualLayout>
      </c:layout>
      <c:lineChart>
        <c:grouping val="standard"/>
        <c:varyColors val="0"/>
        <c:ser>
          <c:idx val="0"/>
          <c:order val="0"/>
          <c:tx>
            <c:strRef>
              <c:f>'[Rental Market Trends - Advanced.xls]Sheet1'!$A$2</c:f>
              <c:strCache>
                <c:ptCount val="1"/>
                <c:pt idx="0">
                  <c:v>Fort Lauderdale</c:v>
                </c:pt>
              </c:strCache>
            </c:strRef>
          </c:tx>
          <c:spPr>
            <a:ln w="28575" cap="rnd">
              <a:solidFill>
                <a:srgbClr val="48A1FA"/>
              </a:solidFill>
              <a:round/>
            </a:ln>
            <a:effectLst/>
          </c:spPr>
          <c:marker>
            <c:symbol val="none"/>
          </c:marker>
          <c:cat>
            <c:strRef>
              <c:f>'[Rental Market Trends - Advanced.xls]Sheet1'!$B$1:$R$1</c:f>
              <c:strCache>
                <c:ptCount val="17"/>
                <c:pt idx="0">
                  <c:v>Q4 2013</c:v>
                </c:pt>
                <c:pt idx="1">
                  <c:v>Q1 2014</c:v>
                </c:pt>
                <c:pt idx="2">
                  <c:v>Q2 2014</c:v>
                </c:pt>
                <c:pt idx="3">
                  <c:v>Q3 2014</c:v>
                </c:pt>
                <c:pt idx="4">
                  <c:v>Q4 2014</c:v>
                </c:pt>
                <c:pt idx="5">
                  <c:v>Q1 2015</c:v>
                </c:pt>
                <c:pt idx="6">
                  <c:v>Q2 2015</c:v>
                </c:pt>
                <c:pt idx="7">
                  <c:v>Q3 2015</c:v>
                </c:pt>
                <c:pt idx="8">
                  <c:v>Q4 2015</c:v>
                </c:pt>
                <c:pt idx="9">
                  <c:v>Q1 2016</c:v>
                </c:pt>
                <c:pt idx="10">
                  <c:v>Q2 2016</c:v>
                </c:pt>
                <c:pt idx="11">
                  <c:v>Q3 2016</c:v>
                </c:pt>
                <c:pt idx="12">
                  <c:v>Q4 2016</c:v>
                </c:pt>
                <c:pt idx="13">
                  <c:v>Q1 2017</c:v>
                </c:pt>
                <c:pt idx="14">
                  <c:v>Q2 2017</c:v>
                </c:pt>
                <c:pt idx="15">
                  <c:v>Q3 2017</c:v>
                </c:pt>
                <c:pt idx="16">
                  <c:v>Q4 2017</c:v>
                </c:pt>
              </c:strCache>
            </c:strRef>
          </c:cat>
          <c:val>
            <c:numRef>
              <c:f>'[Rental Market Trends - Advanced.xls]Sheet1'!$B$2:$R$2</c:f>
              <c:numCache>
                <c:formatCode>_("$"* #,##0.00_);_("$"* \(#,##0.00\);_("$"* "-"??_);_(@_)</c:formatCode>
                <c:ptCount val="17"/>
                <c:pt idx="0">
                  <c:v>1.2636884164359292</c:v>
                </c:pt>
                <c:pt idx="1">
                  <c:v>1.2811718036748292</c:v>
                </c:pt>
                <c:pt idx="2">
                  <c:v>1.3102923835738824</c:v>
                </c:pt>
                <c:pt idx="3">
                  <c:v>1.3372485079044285</c:v>
                </c:pt>
                <c:pt idx="4">
                  <c:v>1.3594240835593479</c:v>
                </c:pt>
                <c:pt idx="5">
                  <c:v>1.3788687526305556</c:v>
                </c:pt>
                <c:pt idx="6">
                  <c:v>1.4039576288904547</c:v>
                </c:pt>
                <c:pt idx="7">
                  <c:v>1.4248028942250903</c:v>
                </c:pt>
                <c:pt idx="8">
                  <c:v>1.452095957249889</c:v>
                </c:pt>
                <c:pt idx="9">
                  <c:v>1.4709568819755972</c:v>
                </c:pt>
                <c:pt idx="10">
                  <c:v>1.4936340132821437</c:v>
                </c:pt>
                <c:pt idx="11">
                  <c:v>1.5025771166918449</c:v>
                </c:pt>
                <c:pt idx="12">
                  <c:v>1.5134738569345367</c:v>
                </c:pt>
                <c:pt idx="13">
                  <c:v>1.5284077216746506</c:v>
                </c:pt>
                <c:pt idx="14">
                  <c:v>1.5526726139941018</c:v>
                </c:pt>
                <c:pt idx="15">
                  <c:v>1.5620093993529391</c:v>
                </c:pt>
                <c:pt idx="16">
                  <c:v>1.5455278729501722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D8-4E36-97D7-2D32D7B77612}"/>
            </c:ext>
          </c:extLst>
        </c:ser>
        <c:ser>
          <c:idx val="1"/>
          <c:order val="1"/>
          <c:tx>
            <c:strRef>
              <c:f>'[Rental Market Trends - Advanced.xls]Sheet1'!$A$3</c:f>
              <c:strCache>
                <c:ptCount val="1"/>
                <c:pt idx="0">
                  <c:v>Miami</c:v>
                </c:pt>
              </c:strCache>
            </c:strRef>
          </c:tx>
          <c:spPr>
            <a:ln w="28575" cap="rnd">
              <a:solidFill>
                <a:srgbClr val="2F5496"/>
              </a:solidFill>
              <a:round/>
            </a:ln>
            <a:effectLst/>
          </c:spPr>
          <c:marker>
            <c:symbol val="none"/>
          </c:marker>
          <c:cat>
            <c:strRef>
              <c:f>'[Rental Market Trends - Advanced.xls]Sheet1'!$B$1:$R$1</c:f>
              <c:strCache>
                <c:ptCount val="17"/>
                <c:pt idx="0">
                  <c:v>Q4 2013</c:v>
                </c:pt>
                <c:pt idx="1">
                  <c:v>Q1 2014</c:v>
                </c:pt>
                <c:pt idx="2">
                  <c:v>Q2 2014</c:v>
                </c:pt>
                <c:pt idx="3">
                  <c:v>Q3 2014</c:v>
                </c:pt>
                <c:pt idx="4">
                  <c:v>Q4 2014</c:v>
                </c:pt>
                <c:pt idx="5">
                  <c:v>Q1 2015</c:v>
                </c:pt>
                <c:pt idx="6">
                  <c:v>Q2 2015</c:v>
                </c:pt>
                <c:pt idx="7">
                  <c:v>Q3 2015</c:v>
                </c:pt>
                <c:pt idx="8">
                  <c:v>Q4 2015</c:v>
                </c:pt>
                <c:pt idx="9">
                  <c:v>Q1 2016</c:v>
                </c:pt>
                <c:pt idx="10">
                  <c:v>Q2 2016</c:v>
                </c:pt>
                <c:pt idx="11">
                  <c:v>Q3 2016</c:v>
                </c:pt>
                <c:pt idx="12">
                  <c:v>Q4 2016</c:v>
                </c:pt>
                <c:pt idx="13">
                  <c:v>Q1 2017</c:v>
                </c:pt>
                <c:pt idx="14">
                  <c:v>Q2 2017</c:v>
                </c:pt>
                <c:pt idx="15">
                  <c:v>Q3 2017</c:v>
                </c:pt>
                <c:pt idx="16">
                  <c:v>Q4 2017</c:v>
                </c:pt>
              </c:strCache>
            </c:strRef>
          </c:cat>
          <c:val>
            <c:numRef>
              <c:f>'[Rental Market Trends - Advanced.xls]Sheet1'!$B$3:$R$3</c:f>
              <c:numCache>
                <c:formatCode>_("$"* #,##0.00_);_("$"* \(#,##0.00\);_("$"* "-"??_);_(@_)</c:formatCode>
                <c:ptCount val="17"/>
                <c:pt idx="0">
                  <c:v>1.4528575012548295</c:v>
                </c:pt>
                <c:pt idx="1">
                  <c:v>1.4790303233987829</c:v>
                </c:pt>
                <c:pt idx="2">
                  <c:v>1.5010968789692243</c:v>
                </c:pt>
                <c:pt idx="3">
                  <c:v>1.54727703185328</c:v>
                </c:pt>
                <c:pt idx="4">
                  <c:v>1.5748216768129715</c:v>
                </c:pt>
                <c:pt idx="5">
                  <c:v>1.5895198587017982</c:v>
                </c:pt>
                <c:pt idx="6">
                  <c:v>1.6049059464171525</c:v>
                </c:pt>
                <c:pt idx="7">
                  <c:v>1.618978167270297</c:v>
                </c:pt>
                <c:pt idx="8">
                  <c:v>1.6733892626268936</c:v>
                </c:pt>
                <c:pt idx="9">
                  <c:v>1.6872583374927477</c:v>
                </c:pt>
                <c:pt idx="10">
                  <c:v>1.7243009487663232</c:v>
                </c:pt>
                <c:pt idx="11">
                  <c:v>1.740099700968019</c:v>
                </c:pt>
                <c:pt idx="12">
                  <c:v>1.7614384328470132</c:v>
                </c:pt>
                <c:pt idx="13">
                  <c:v>1.7655930177717516</c:v>
                </c:pt>
                <c:pt idx="14">
                  <c:v>1.775540201173663</c:v>
                </c:pt>
                <c:pt idx="15">
                  <c:v>1.7838855690556772</c:v>
                </c:pt>
                <c:pt idx="16">
                  <c:v>1.7767778392596965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D8-4E36-97D7-2D32D7B77612}"/>
            </c:ext>
          </c:extLst>
        </c:ser>
        <c:ser>
          <c:idx val="2"/>
          <c:order val="2"/>
          <c:tx>
            <c:strRef>
              <c:f>'[Rental Market Trends - Advanced.xls]Sheet1'!$A$4</c:f>
              <c:strCache>
                <c:ptCount val="1"/>
                <c:pt idx="0">
                  <c:v>West Palm Beach - Boca Raton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'[Rental Market Trends - Advanced.xls]Sheet1'!$B$1:$R$1</c:f>
              <c:strCache>
                <c:ptCount val="17"/>
                <c:pt idx="0">
                  <c:v>Q4 2013</c:v>
                </c:pt>
                <c:pt idx="1">
                  <c:v>Q1 2014</c:v>
                </c:pt>
                <c:pt idx="2">
                  <c:v>Q2 2014</c:v>
                </c:pt>
                <c:pt idx="3">
                  <c:v>Q3 2014</c:v>
                </c:pt>
                <c:pt idx="4">
                  <c:v>Q4 2014</c:v>
                </c:pt>
                <c:pt idx="5">
                  <c:v>Q1 2015</c:v>
                </c:pt>
                <c:pt idx="6">
                  <c:v>Q2 2015</c:v>
                </c:pt>
                <c:pt idx="7">
                  <c:v>Q3 2015</c:v>
                </c:pt>
                <c:pt idx="8">
                  <c:v>Q4 2015</c:v>
                </c:pt>
                <c:pt idx="9">
                  <c:v>Q1 2016</c:v>
                </c:pt>
                <c:pt idx="10">
                  <c:v>Q2 2016</c:v>
                </c:pt>
                <c:pt idx="11">
                  <c:v>Q3 2016</c:v>
                </c:pt>
                <c:pt idx="12">
                  <c:v>Q4 2016</c:v>
                </c:pt>
                <c:pt idx="13">
                  <c:v>Q1 2017</c:v>
                </c:pt>
                <c:pt idx="14">
                  <c:v>Q2 2017</c:v>
                </c:pt>
                <c:pt idx="15">
                  <c:v>Q3 2017</c:v>
                </c:pt>
                <c:pt idx="16">
                  <c:v>Q4 2017</c:v>
                </c:pt>
              </c:strCache>
            </c:strRef>
          </c:cat>
          <c:val>
            <c:numRef>
              <c:f>'[Rental Market Trends - Advanced.xls]Sheet1'!$B$4:$R$4</c:f>
              <c:numCache>
                <c:formatCode>_("$"* #,##0.00_);_("$"* \(#,##0.00\);_("$"* "-"??_);_(@_)</c:formatCode>
                <c:ptCount val="17"/>
                <c:pt idx="0">
                  <c:v>1.223985636914348</c:v>
                </c:pt>
                <c:pt idx="1">
                  <c:v>1.2383925114604266</c:v>
                </c:pt>
                <c:pt idx="2">
                  <c:v>1.2588700527321692</c:v>
                </c:pt>
                <c:pt idx="3">
                  <c:v>1.289017200770433</c:v>
                </c:pt>
                <c:pt idx="4">
                  <c:v>1.3253256206634756</c:v>
                </c:pt>
                <c:pt idx="5">
                  <c:v>1.3472206331011884</c:v>
                </c:pt>
                <c:pt idx="6">
                  <c:v>1.3595016933345465</c:v>
                </c:pt>
                <c:pt idx="7">
                  <c:v>1.394109174057065</c:v>
                </c:pt>
                <c:pt idx="8">
                  <c:v>1.4422605444344949</c:v>
                </c:pt>
                <c:pt idx="9">
                  <c:v>1.4534351822560714</c:v>
                </c:pt>
                <c:pt idx="10">
                  <c:v>1.465270331675381</c:v>
                </c:pt>
                <c:pt idx="11">
                  <c:v>1.4776988860285984</c:v>
                </c:pt>
                <c:pt idx="12">
                  <c:v>1.506000160074825</c:v>
                </c:pt>
                <c:pt idx="13">
                  <c:v>1.5157569173459116</c:v>
                </c:pt>
                <c:pt idx="14">
                  <c:v>1.5184974530631743</c:v>
                </c:pt>
                <c:pt idx="15">
                  <c:v>1.5253215606860278</c:v>
                </c:pt>
                <c:pt idx="16">
                  <c:v>1.5373056998596002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D8-4E36-97D7-2D32D7B776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0768376"/>
        <c:axId val="320766808"/>
      </c:lineChart>
      <c:catAx>
        <c:axId val="320768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766808"/>
        <c:crosses val="autoZero"/>
        <c:auto val="1"/>
        <c:lblAlgn val="ctr"/>
        <c:lblOffset val="100"/>
        <c:noMultiLvlLbl val="0"/>
      </c:catAx>
      <c:valAx>
        <c:axId val="32076680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768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137402897426164"/>
          <c:w val="0.9970857392825897"/>
          <c:h val="0.127724118471753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Fort Lauderdale</a:t>
            </a:r>
          </a:p>
        </c:rich>
      </c:tx>
      <c:layout>
        <c:manualLayout>
          <c:xMode val="edge"/>
          <c:yMode val="edge"/>
          <c:x val="0.39207974650837041"/>
          <c:y val="9.259130900890909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38432404498663"/>
          <c:y val="0.14849518810148729"/>
          <c:w val="0.65043670868861603"/>
          <c:h val="0.44703339165937589"/>
        </c:manualLayout>
      </c:layout>
      <c:lineChart>
        <c:grouping val="standard"/>
        <c:varyColors val="0"/>
        <c:ser>
          <c:idx val="0"/>
          <c:order val="0"/>
          <c:tx>
            <c:strRef>
              <c:f>'Rent Growth'!$J$22</c:f>
              <c:strCache>
                <c:ptCount val="1"/>
                <c:pt idx="0">
                  <c:v>Rent Growth</c:v>
                </c:pt>
              </c:strCache>
            </c:strRef>
          </c:tx>
          <c:spPr>
            <a:ln w="28575" cap="rnd">
              <a:solidFill>
                <a:srgbClr val="48A1FA"/>
              </a:solidFill>
              <a:round/>
            </a:ln>
            <a:effectLst/>
          </c:spPr>
          <c:marker>
            <c:symbol val="none"/>
          </c:marker>
          <c:cat>
            <c:strRef>
              <c:f>'Rent Growth'!$K$14:$W$14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Growth'!$K$22:$W$22</c:f>
              <c:numCache>
                <c:formatCode>0.0%</c:formatCode>
                <c:ptCount val="13"/>
                <c:pt idx="0">
                  <c:v>7.8438932066907913E-2</c:v>
                </c:pt>
                <c:pt idx="1">
                  <c:v>7.9352060693049065E-2</c:v>
                </c:pt>
                <c:pt idx="2">
                  <c:v>7.3985035769022503E-2</c:v>
                </c:pt>
                <c:pt idx="3">
                  <c:v>6.9317396950458937E-2</c:v>
                </c:pt>
                <c:pt idx="4">
                  <c:v>6.7832264421446992E-2</c:v>
                </c:pt>
                <c:pt idx="5">
                  <c:v>6.9541248879106468E-2</c:v>
                </c:pt>
                <c:pt idx="6">
                  <c:v>6.494501789882369E-2</c:v>
                </c:pt>
                <c:pt idx="7">
                  <c:v>5.5143046714544793E-2</c:v>
                </c:pt>
                <c:pt idx="8">
                  <c:v>4.4531906578451422E-2</c:v>
                </c:pt>
                <c:pt idx="9">
                  <c:v>3.7787684754877204E-2</c:v>
                </c:pt>
                <c:pt idx="10">
                  <c:v>3.814097856435298E-2</c:v>
                </c:pt>
                <c:pt idx="11">
                  <c:v>3.6917994613305513E-2</c:v>
                </c:pt>
                <c:pt idx="12">
                  <c:v>2.4534380515004107E-2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B0-4C90-A501-AC020729D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0767200"/>
        <c:axId val="320772688"/>
      </c:lineChart>
      <c:lineChart>
        <c:grouping val="standard"/>
        <c:varyColors val="0"/>
        <c:ser>
          <c:idx val="1"/>
          <c:order val="1"/>
          <c:tx>
            <c:strRef>
              <c:f>'Rent Growth'!$J$23</c:f>
              <c:strCache>
                <c:ptCount val="1"/>
                <c:pt idx="0">
                  <c:v>Occupancy</c:v>
                </c:pt>
              </c:strCache>
            </c:strRef>
          </c:tx>
          <c:spPr>
            <a:ln w="28575" cap="rnd">
              <a:solidFill>
                <a:srgbClr val="2F5496"/>
              </a:solidFill>
              <a:round/>
            </a:ln>
            <a:effectLst/>
          </c:spPr>
          <c:marker>
            <c:symbol val="none"/>
          </c:marker>
          <c:cat>
            <c:strRef>
              <c:f>'Rent Growth'!$K$14:$W$14</c:f>
              <c:strCache>
                <c:ptCount val="13"/>
                <c:pt idx="0">
                  <c:v>Q4 2014</c:v>
                </c:pt>
                <c:pt idx="1">
                  <c:v>Q1 2015</c:v>
                </c:pt>
                <c:pt idx="2">
                  <c:v>Q2 2015</c:v>
                </c:pt>
                <c:pt idx="3">
                  <c:v>Q3 2015</c:v>
                </c:pt>
                <c:pt idx="4">
                  <c:v>Q4 2015</c:v>
                </c:pt>
                <c:pt idx="5">
                  <c:v>Q1 2016</c:v>
                </c:pt>
                <c:pt idx="6">
                  <c:v>Q2 2016</c:v>
                </c:pt>
                <c:pt idx="7">
                  <c:v>Q3 2016</c:v>
                </c:pt>
                <c:pt idx="8">
                  <c:v>Q4 2016</c:v>
                </c:pt>
                <c:pt idx="9">
                  <c:v>Q1 2017</c:v>
                </c:pt>
                <c:pt idx="10">
                  <c:v>Q2 2017</c:v>
                </c:pt>
                <c:pt idx="11">
                  <c:v>Q3 2017</c:v>
                </c:pt>
                <c:pt idx="12">
                  <c:v>Q4 2017</c:v>
                </c:pt>
              </c:strCache>
            </c:strRef>
          </c:cat>
          <c:val>
            <c:numRef>
              <c:f>'Rent Growth'!$K$23:$W$23</c:f>
              <c:numCache>
                <c:formatCode>0%</c:formatCode>
                <c:ptCount val="13"/>
                <c:pt idx="0">
                  <c:v>0.94730000000000003</c:v>
                </c:pt>
                <c:pt idx="1">
                  <c:v>0.94820000000000004</c:v>
                </c:pt>
                <c:pt idx="2">
                  <c:v>0.94879999999999998</c:v>
                </c:pt>
                <c:pt idx="3">
                  <c:v>0.95399999999999996</c:v>
                </c:pt>
                <c:pt idx="4">
                  <c:v>0.95750000000000002</c:v>
                </c:pt>
                <c:pt idx="5">
                  <c:v>0.95669999999999999</c:v>
                </c:pt>
                <c:pt idx="6">
                  <c:v>0.95589999999999997</c:v>
                </c:pt>
                <c:pt idx="7">
                  <c:v>0.95379999999999998</c:v>
                </c:pt>
                <c:pt idx="8">
                  <c:v>0.95269999999999999</c:v>
                </c:pt>
                <c:pt idx="9">
                  <c:v>0.95350000000000001</c:v>
                </c:pt>
                <c:pt idx="10">
                  <c:v>0.9516</c:v>
                </c:pt>
                <c:pt idx="11">
                  <c:v>0.94740000000000002</c:v>
                </c:pt>
                <c:pt idx="12">
                  <c:v>0.94469999999999998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B0-4C90-A501-AC020729D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0769552"/>
        <c:axId val="320770728"/>
      </c:lineChart>
      <c:catAx>
        <c:axId val="32076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772688"/>
        <c:crosses val="autoZero"/>
        <c:auto val="1"/>
        <c:lblAlgn val="ctr"/>
        <c:lblOffset val="100"/>
        <c:noMultiLvlLbl val="0"/>
      </c:catAx>
      <c:valAx>
        <c:axId val="32077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Rent Growth</a:t>
                </a:r>
              </a:p>
            </c:rich>
          </c:tx>
          <c:layout>
            <c:manualLayout>
              <c:xMode val="edge"/>
              <c:yMode val="edge"/>
              <c:x val="1.8566493955094988E-3"/>
              <c:y val="0.171338012766009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767200"/>
        <c:crosses val="autoZero"/>
        <c:crossBetween val="between"/>
      </c:valAx>
      <c:valAx>
        <c:axId val="32077072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Occupancy</a:t>
                </a:r>
              </a:p>
            </c:rich>
          </c:tx>
          <c:layout>
            <c:manualLayout>
              <c:xMode val="edge"/>
              <c:yMode val="edge"/>
              <c:x val="0.95097337249942204"/>
              <c:y val="0.204898463396300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769552"/>
        <c:crosses val="max"/>
        <c:crossBetween val="between"/>
      </c:valAx>
      <c:catAx>
        <c:axId val="320769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07707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516720384045256E-3"/>
          <c:y val="0.88978572880854678"/>
          <c:w val="0.97686789151356079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9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dk1">
                <a:lumMod val="65000"/>
                <a:lumOff val="35000"/>
              </a:schemeClr>
            </a:gs>
            <a:gs pos="100000">
              <a:schemeClr val="dk1">
                <a:lumMod val="75000"/>
                <a:lumOff val="25000"/>
              </a:schemeClr>
            </a:gs>
          </a:gsLst>
          <a:lin ang="10800000" scaled="0"/>
        </a:gradFill>
        <a:round/>
      </a:ln>
      <a:effectLst/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0.37336</cdr:y>
    </cdr:from>
    <cdr:to>
      <cdr:x>1</cdr:x>
      <cdr:y>0.37336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D1325598-3774-4EA4-ABDB-7A7874402DB2}"/>
            </a:ext>
          </a:extLst>
        </cdr:cNvPr>
        <cdr:cNvCxnSpPr/>
      </cdr:nvCxnSpPr>
      <cdr:spPr>
        <a:xfrm xmlns:a="http://schemas.openxmlformats.org/drawingml/2006/main">
          <a:off x="0" y="1941521"/>
          <a:ext cx="6935789" cy="0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accent5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0.0061</cdr:x>
      <cdr:y>0.58084</cdr:y>
    </cdr:from>
    <cdr:to>
      <cdr:x>0.9939</cdr:x>
      <cdr:y>0.58553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90D4B54A-939B-420F-9D28-719138E472B9}"/>
            </a:ext>
          </a:extLst>
        </cdr:cNvPr>
        <cdr:cNvCxnSpPr/>
      </cdr:nvCxnSpPr>
      <cdr:spPr>
        <a:xfrm xmlns:a="http://schemas.openxmlformats.org/drawingml/2006/main">
          <a:off x="42332" y="3020444"/>
          <a:ext cx="6851123" cy="24388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accent5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44" tIns="48322" rIns="96644" bIns="4832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44" tIns="48322" rIns="96644" bIns="48322" rtlCol="0"/>
          <a:lstStyle>
            <a:lvl1pPr algn="r">
              <a:defRPr sz="1300"/>
            </a:lvl1pPr>
          </a:lstStyle>
          <a:p>
            <a:fld id="{25493300-6382-4063-A1A5-4DF84EB9C3BB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4" tIns="48322" rIns="96644" bIns="4832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44" tIns="48322" rIns="96644" bIns="4832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44" tIns="48322" rIns="96644" bIns="4832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44" tIns="48322" rIns="96644" bIns="48322" rtlCol="0" anchor="b"/>
          <a:lstStyle>
            <a:lvl1pPr algn="r">
              <a:defRPr sz="1300"/>
            </a:lvl1pPr>
          </a:lstStyle>
          <a:p>
            <a:fld id="{2673B051-1C4A-4611-AD98-18BEA4F48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017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B051-1C4A-4611-AD98-18BEA4F480B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0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3C654-1F11-40FC-BA60-478AA9DBF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2E3DB-24A5-453C-8CEB-68DDD769B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8394E-7BF3-4988-BE21-71C71EA2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F69B4-7BF3-41AF-B18A-CCC570700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30932-4C85-47C9-A9B1-E76C3156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8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EB3EF-9015-4CFF-9BF4-1B3BE3B3B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A66B2-5AF7-45E5-83CE-0BCF54A0D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90215-D9CF-4993-B4A7-90C01D34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D02CF-3247-47D7-8854-E3A50D806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9E641-B130-4DE7-843A-4FE8DE30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76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B12E39-BBDA-4925-92E6-CD17E0979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E5055-05C5-4F96-ADEF-7A20B6C51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EB2B2-C8D5-4A36-9B88-01F1072E3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8D0AA-A235-4676-B814-83CF1EBC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A08A-9314-45D7-9D55-C1CBD3C9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03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471136"/>
            <a:ext cx="11130742" cy="7596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69"/>
          <a:stretch/>
        </p:blipFill>
        <p:spPr>
          <a:xfrm>
            <a:off x="0" y="6233646"/>
            <a:ext cx="12192000" cy="64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6469" y="6233646"/>
            <a:ext cx="1506910" cy="62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3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A6916-B3E8-43BC-8C27-76229098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49EDB-CDC8-46B1-A6F2-946363414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C9409-6217-42C5-8D3F-36336DC2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DA09A-5A56-4FFB-A399-9528F44B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9AFDF-7A04-474E-A8FF-0D9A74BC9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4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108DB-6A87-4B1D-8179-E1E79C5B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FEEC2-37A4-4447-9BE7-BE011E016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06271-74BA-4EBD-9AA1-B2C8CB1D7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6E656-C84A-4683-B00E-2104FFF6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5586F-27A9-4966-B0E2-88F16F134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5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BCF73-79A5-4D9E-BB8D-7D03502B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CC238-33F8-49CF-912C-AE01EF56E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4C683-43D4-41F1-BC54-139B70BDE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FC569-B947-41FC-A8E0-25B9295C2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298A6-1089-4F43-A465-80E62810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15646-DA73-491D-A5BF-6A2F87E5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1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5E91-2115-41FA-BAB8-8B76459F0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FDB1C-3DBE-4562-828D-EE65BB555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B61B2-9A0E-4587-8F6F-226D61E8D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7626-D52E-4068-9790-4CACC7B5F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EF41D7-DC2F-4C93-8B06-E92C88A9A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47164F-70B0-4920-8D3E-AD5278257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8005B0-98AC-422B-A26A-44B31E53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D0577-7107-4EEA-ACC0-497FC49A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2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2EE8-D247-4ED8-BAF2-94102DC9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7CFD75-F23C-4682-B3E8-39270656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8951D2-3C4E-4716-A6E5-76576A11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6DA38B-77D2-4CF0-BBD4-A521520C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56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85B04F-8BDC-4EB9-BF13-847B0771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A0A48-E7C4-4BB2-BAA2-44117785C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99459-B303-4753-95FB-A4198BC93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7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F593-3EB5-409A-8627-30A3679C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D5E1C-E8C1-4E71-8114-2FEA3919A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22270-59C9-47B6-A6AA-896DF759C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EE8F4-2821-4DAA-8FE0-10CD3602E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F75E6-8599-4541-8A4C-F61C059B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FADFC-17E1-464D-8966-1BCC58A9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22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5EF9D-C6DC-4EB3-9FA8-5137E9055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DAA188-A16B-4FEC-9757-FD80F60702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DC3C4-511E-43AD-85AF-F962BDF30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32FD2-DAB0-4D2C-B8E9-F1477513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AB59B-EDD3-45D6-8B2C-B35BC5E62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A3F8A-CE5F-49C4-821F-3EB4024C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9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9217B-EB95-4248-909C-D471386A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62B1F-8C9E-4C39-B0AB-F61F66F9E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29EE1-9E86-402E-B347-CBDB0C645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9B37A-1341-4AD6-8037-3F36E24B11BD}" type="datetimeFigureOut">
              <a:rPr lang="en-US" smtClean="0"/>
              <a:t>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6F59-FBF0-42E8-88F7-FFDFE16BB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ED21-5003-4577-8DE8-82C857E08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E375F-53A5-4A53-B691-244053A133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0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fred.stlouisfed.org/graph/?g=gNUe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4.png"/><Relationship Id="rId4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4.png"/><Relationship Id="rId4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6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EF89B1BD-AB5E-45E2-BF01-033E013EA3C5}"/>
              </a:ext>
            </a:extLst>
          </p:cNvPr>
          <p:cNvSpPr/>
          <p:nvPr/>
        </p:nvSpPr>
        <p:spPr>
          <a:xfrm>
            <a:off x="-227483" y="-1199"/>
            <a:ext cx="9549245" cy="6858000"/>
          </a:xfrm>
          <a:prstGeom prst="snip1Rect">
            <a:avLst>
              <a:gd name="adj" fmla="val 50000"/>
            </a:avLst>
          </a:prstGeom>
          <a:solidFill>
            <a:srgbClr val="0258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BFA58-3ABA-425F-B590-C082C0543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360" y="1208950"/>
            <a:ext cx="9144000" cy="1496576"/>
          </a:xfrm>
        </p:spPr>
        <p:txBody>
          <a:bodyPr>
            <a:noAutofit/>
          </a:bodyPr>
          <a:lstStyle/>
          <a:p>
            <a:pPr algn="l"/>
            <a:r>
              <a:rPr lang="en-US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Florida </a:t>
            </a:r>
            <a:br>
              <a:rPr lang="en-US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Multifamily Market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4163F-78CD-4C3B-A3E0-EDEC43B91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762" y="5201696"/>
            <a:ext cx="9144000" cy="1655762"/>
          </a:xfrm>
        </p:spPr>
        <p:txBody>
          <a:bodyPr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2018 CCIM Commercial Real Estate Outlook Conference</a:t>
            </a:r>
          </a:p>
          <a:p>
            <a:r>
              <a:rPr lang="en-US" sz="1800" dirty="0">
                <a:solidFill>
                  <a:schemeClr val="bg1"/>
                </a:solidFill>
              </a:rPr>
              <a:t>January 17, 2018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E6EC0CC-DA6A-46FB-820D-7775CCACF1FD}"/>
              </a:ext>
            </a:extLst>
          </p:cNvPr>
          <p:cNvSpPr txBox="1">
            <a:spLocks/>
          </p:cNvSpPr>
          <p:nvPr/>
        </p:nvSpPr>
        <p:spPr>
          <a:xfrm>
            <a:off x="-144856" y="326152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 of 2017 and Trends for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A62C47-5A67-4DF4-A5E6-FADC4515E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874" y="5629363"/>
            <a:ext cx="2668527" cy="1200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71C65A-90BC-48B3-A4E3-92E246EAE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760" y="7"/>
            <a:ext cx="2894188" cy="127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7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5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342BCB1-1AE2-4818-8804-BF770317A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9123"/>
            <a:ext cx="1562100" cy="688876"/>
          </a:xfrm>
          <a:prstGeom prst="rect">
            <a:avLst/>
          </a:prstGeom>
        </p:spPr>
      </p:pic>
      <p:pic>
        <p:nvPicPr>
          <p:cNvPr id="5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2AE41BB-CB5F-49DD-BEC0-8BAC9F852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B0EFE-D836-440C-9B08-384B58BEF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Focused on </a:t>
            </a:r>
            <a:r>
              <a:rPr lang="en-US" sz="2000" u="sng" dirty="0"/>
              <a:t>quality assets</a:t>
            </a:r>
            <a:r>
              <a:rPr lang="en-US" sz="2000" dirty="0"/>
              <a:t> in </a:t>
            </a:r>
            <a:r>
              <a:rPr lang="en-US" sz="2000" u="sng" dirty="0"/>
              <a:t>AAA locations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Low single digit cashflow going in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Long term </a:t>
            </a:r>
            <a:r>
              <a:rPr lang="en-US" sz="2000" u="sng" dirty="0"/>
              <a:t>stability</a:t>
            </a:r>
            <a:r>
              <a:rPr lang="en-US" sz="2000" dirty="0"/>
              <a:t> and </a:t>
            </a:r>
            <a:r>
              <a:rPr lang="en-US" sz="2000" u="sng" dirty="0"/>
              <a:t>rent growth</a:t>
            </a:r>
            <a:r>
              <a:rPr lang="en-US" sz="2000" dirty="0"/>
              <a:t> expectations</a:t>
            </a:r>
            <a:endParaRPr lang="en-US" sz="2000" u="sng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Value relative to Replacement cost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No leverage required, but may use 30% to 50% post-close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Examples: REITs, Pension Funds, Sperate Account Advisors, Sovereign Wealth Funds, and Life Companies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A65880-2853-49CF-BED8-11DD56C4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1577351"/>
            <a:ext cx="3161790" cy="41856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rgbClr val="02587E"/>
                </a:solidFill>
              </a:rPr>
              <a:t>Target Returns:</a:t>
            </a:r>
            <a:br>
              <a:rPr lang="en-US" sz="3600" b="1" u="sng" dirty="0">
                <a:solidFill>
                  <a:srgbClr val="02587E"/>
                </a:solidFill>
              </a:rPr>
            </a:br>
            <a:br>
              <a:rPr lang="en-US" sz="3600" b="1" u="sng" dirty="0">
                <a:solidFill>
                  <a:srgbClr val="02587E"/>
                </a:solidFill>
              </a:rPr>
            </a:br>
            <a:r>
              <a:rPr lang="en-US" sz="3600" dirty="0">
                <a:solidFill>
                  <a:srgbClr val="02587E"/>
                </a:solidFill>
              </a:rPr>
              <a:t>5</a:t>
            </a:r>
            <a:r>
              <a:rPr lang="en-US" sz="3600" b="1" dirty="0">
                <a:solidFill>
                  <a:srgbClr val="02587E"/>
                </a:solidFill>
              </a:rPr>
              <a:t>.5% to 7.5% Unlevered IRRs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28AF2-2DCD-470D-8BA4-F18728A7A151}"/>
              </a:ext>
            </a:extLst>
          </p:cNvPr>
          <p:cNvSpPr txBox="1"/>
          <p:nvPr/>
        </p:nvSpPr>
        <p:spPr>
          <a:xfrm>
            <a:off x="1297578" y="513806"/>
            <a:ext cx="9605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Investor Profiles: </a:t>
            </a:r>
            <a:r>
              <a:rPr lang="en-US" sz="4400" b="1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&amp; Institutional</a:t>
            </a:r>
            <a:endParaRPr lang="en-US" sz="4400" dirty="0">
              <a:solidFill>
                <a:srgbClr val="0258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6778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6DD3BBF-6692-4CDE-99A4-947A4CC4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428"/>
            <a:ext cx="1462088" cy="644771"/>
          </a:xfrm>
          <a:prstGeom prst="rect">
            <a:avLst/>
          </a:prstGeom>
        </p:spPr>
      </p:pic>
      <p:pic>
        <p:nvPicPr>
          <p:cNvPr id="5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BDB3EB26-6959-43BA-A676-3FD1E5CDB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B0EFE-D836-440C-9B08-384B58BEF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767" y="984779"/>
            <a:ext cx="6377769" cy="493024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US" sz="17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1700" dirty="0"/>
              <a:t>Utilize fixed or floating rate agency (Fannie/Freddie) debt (65% to 80%)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700" u="sng" dirty="0"/>
              <a:t>Maximize interest only terms</a:t>
            </a:r>
            <a:r>
              <a:rPr lang="en-US" sz="1700" dirty="0"/>
              <a:t> available (recent lift from “Green Rewards” program pricing)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700" dirty="0"/>
              <a:t>Focused on </a:t>
            </a:r>
            <a:r>
              <a:rPr lang="en-US" sz="1700" u="sng" dirty="0"/>
              <a:t>overall returns </a:t>
            </a:r>
            <a:r>
              <a:rPr lang="en-US" sz="1700" dirty="0"/>
              <a:t>including reversion (sale), not year one cashflow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700" dirty="0"/>
              <a:t>Value relative to the </a:t>
            </a:r>
            <a:r>
              <a:rPr lang="en-US" sz="1700" u="sng" dirty="0"/>
              <a:t>discount to replacement cost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700" dirty="0"/>
              <a:t>Leverage capital improvements to </a:t>
            </a:r>
            <a:r>
              <a:rPr lang="en-US" sz="1700" u="sng" dirty="0"/>
              <a:t>grow rents </a:t>
            </a:r>
            <a:r>
              <a:rPr lang="en-US" sz="1700" dirty="0"/>
              <a:t>at an accelerated rate to grow Net Operating Income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Examples: Private Equity Funds, Syndicators, Sperate Account Advisors, Delaware Statutory Trusts, Smaller Public, Private and Canadian REITs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56466-EC60-4D01-9969-992729914D59}"/>
              </a:ext>
            </a:extLst>
          </p:cNvPr>
          <p:cNvSpPr txBox="1"/>
          <p:nvPr/>
        </p:nvSpPr>
        <p:spPr>
          <a:xfrm>
            <a:off x="1297578" y="513806"/>
            <a:ext cx="9605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Investor Profiles: </a:t>
            </a:r>
            <a:r>
              <a:rPr lang="en-US" sz="4400" b="1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Plus &amp; Value-Add</a:t>
            </a:r>
            <a:endParaRPr lang="en-US" sz="4400" dirty="0">
              <a:solidFill>
                <a:srgbClr val="0258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EB8F5D2C-C70B-463D-ABBF-588AE779F056}"/>
              </a:ext>
            </a:extLst>
          </p:cNvPr>
          <p:cNvSpPr txBox="1">
            <a:spLocks/>
          </p:cNvSpPr>
          <p:nvPr/>
        </p:nvSpPr>
        <p:spPr>
          <a:xfrm>
            <a:off x="731044" y="1592365"/>
            <a:ext cx="3161790" cy="41856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>
                <a:solidFill>
                  <a:srgbClr val="02587E"/>
                </a:solidFill>
              </a:rPr>
              <a:t>Target Returns:</a:t>
            </a:r>
            <a:br>
              <a:rPr lang="en-US" sz="3600" b="1" u="sng" dirty="0">
                <a:solidFill>
                  <a:srgbClr val="02587E"/>
                </a:solidFill>
              </a:rPr>
            </a:br>
            <a:br>
              <a:rPr lang="en-US" sz="3600" b="1" u="sng" dirty="0">
                <a:solidFill>
                  <a:srgbClr val="02587E"/>
                </a:solidFill>
              </a:rPr>
            </a:br>
            <a:r>
              <a:rPr lang="en-US" sz="3600" b="1" dirty="0">
                <a:solidFill>
                  <a:srgbClr val="02587E"/>
                </a:solidFill>
              </a:rPr>
              <a:t>11.0% to 14.0%</a:t>
            </a:r>
          </a:p>
          <a:p>
            <a:pPr algn="ctr"/>
            <a:r>
              <a:rPr lang="en-US" sz="3600" b="1" dirty="0">
                <a:solidFill>
                  <a:srgbClr val="02587E"/>
                </a:solidFill>
              </a:rPr>
              <a:t>Levered IRRs</a:t>
            </a:r>
          </a:p>
        </p:txBody>
      </p:sp>
    </p:spTree>
    <p:extLst>
      <p:ext uri="{BB962C8B-B14F-4D97-AF65-F5344CB8AC3E}">
        <p14:creationId xmlns:p14="http://schemas.microsoft.com/office/powerpoint/2010/main" val="488283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6DD3BBF-6692-4CDE-99A4-947A4CC4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428"/>
            <a:ext cx="1462088" cy="644771"/>
          </a:xfrm>
          <a:prstGeom prst="rect">
            <a:avLst/>
          </a:prstGeom>
        </p:spPr>
      </p:pic>
      <p:pic>
        <p:nvPicPr>
          <p:cNvPr id="5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BDB3EB26-6959-43BA-A676-3FD1E5CDB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B0EFE-D836-440C-9B08-384B58BEF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Utilize fixed rate debt (60% to 80%) from banks, agencies, and CMBS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Interest only terms critical to the business plan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Focused on year one levered free cashflow (8.0% to 10.0% minimum)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Lack of yield investment alternatives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Ability to hire institutional grade third party property management (low barrier to entry)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Examples: Private Investors, Family Offices, Foreign Investors, 1031 Buyers, and Syndicators</a:t>
            </a:r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251CEE-4B20-4CFC-8E99-1F6A8146EC50}"/>
              </a:ext>
            </a:extLst>
          </p:cNvPr>
          <p:cNvSpPr txBox="1"/>
          <p:nvPr/>
        </p:nvSpPr>
        <p:spPr>
          <a:xfrm>
            <a:off x="517836" y="480834"/>
            <a:ext cx="11156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Investor Profiles: </a:t>
            </a:r>
            <a:r>
              <a:rPr lang="en-US" sz="4000" b="1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Net Worth &amp; Private Investors</a:t>
            </a:r>
            <a:endParaRPr lang="en-US" sz="4000" dirty="0">
              <a:solidFill>
                <a:srgbClr val="0258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F61883F-4049-413D-9341-E91815C7F262}"/>
              </a:ext>
            </a:extLst>
          </p:cNvPr>
          <p:cNvSpPr txBox="1">
            <a:spLocks/>
          </p:cNvSpPr>
          <p:nvPr/>
        </p:nvSpPr>
        <p:spPr>
          <a:xfrm>
            <a:off x="731044" y="1594263"/>
            <a:ext cx="3161790" cy="41856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>
                <a:solidFill>
                  <a:srgbClr val="02587E"/>
                </a:solidFill>
              </a:rPr>
              <a:t>Target Returns:</a:t>
            </a:r>
            <a:br>
              <a:rPr lang="en-US" sz="3600" b="1" u="sng" dirty="0">
                <a:solidFill>
                  <a:srgbClr val="02587E"/>
                </a:solidFill>
              </a:rPr>
            </a:br>
            <a:br>
              <a:rPr lang="en-US" sz="3600" b="1" u="sng" dirty="0">
                <a:solidFill>
                  <a:srgbClr val="02587E"/>
                </a:solidFill>
              </a:rPr>
            </a:br>
            <a:r>
              <a:rPr lang="en-US" sz="3600" b="1" dirty="0">
                <a:solidFill>
                  <a:srgbClr val="02587E"/>
                </a:solidFill>
              </a:rPr>
              <a:t>12.0% to 16.0%</a:t>
            </a:r>
          </a:p>
          <a:p>
            <a:pPr algn="ctr"/>
            <a:r>
              <a:rPr lang="en-US" sz="3600" b="1" dirty="0">
                <a:solidFill>
                  <a:srgbClr val="02587E"/>
                </a:solidFill>
              </a:rPr>
              <a:t>Levered IRRs</a:t>
            </a:r>
          </a:p>
        </p:txBody>
      </p:sp>
    </p:spTree>
    <p:extLst>
      <p:ext uri="{BB962C8B-B14F-4D97-AF65-F5344CB8AC3E}">
        <p14:creationId xmlns:p14="http://schemas.microsoft.com/office/powerpoint/2010/main" val="1348727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8">
            <a:extLst>
              <a:ext uri="{FF2B5EF4-FFF2-40B4-BE49-F238E27FC236}">
                <a16:creationId xmlns:a16="http://schemas.microsoft.com/office/drawing/2014/main" id="{95724071-AC7B-4A67-934B-CD7F907458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573"/>
            <a:ext cx="12192000" cy="18558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B6E0464-A6A7-445B-91C5-35BD2519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365125"/>
            <a:ext cx="11569700" cy="1325563"/>
          </a:xfrm>
          <a:ln w="28575">
            <a:solidFill>
              <a:srgbClr val="02587E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Year Treasury Rate - Drives Pricing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3542FA-C194-44F9-BAF0-E1136ECC1EBD}"/>
              </a:ext>
            </a:extLst>
          </p:cNvPr>
          <p:cNvCxnSpPr/>
          <p:nvPr/>
        </p:nvCxnSpPr>
        <p:spPr>
          <a:xfrm>
            <a:off x="4470400" y="2654300"/>
            <a:ext cx="6375400" cy="314960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F7F167-5FB4-40F2-8B0D-F65DA4C93046}"/>
              </a:ext>
            </a:extLst>
          </p:cNvPr>
          <p:cNvSpPr/>
          <p:nvPr/>
        </p:nvSpPr>
        <p:spPr>
          <a:xfrm>
            <a:off x="-10390" y="1837766"/>
            <a:ext cx="12192001" cy="5006702"/>
          </a:xfrm>
          <a:prstGeom prst="rect">
            <a:avLst/>
          </a:prstGeom>
          <a:solidFill>
            <a:srgbClr val="0258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4776AA-D840-48A9-A471-CED8B6368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8961" y="2169646"/>
            <a:ext cx="7388640" cy="4323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62A11F-C20D-4B98-ADAE-9D1D3D35FA72}"/>
              </a:ext>
            </a:extLst>
          </p:cNvPr>
          <p:cNvSpPr txBox="1"/>
          <p:nvPr/>
        </p:nvSpPr>
        <p:spPr>
          <a:xfrm>
            <a:off x="598281" y="2346101"/>
            <a:ext cx="2387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 10-Year Treasury Rate: is the key benchmark for multifamily lending rates</a:t>
            </a:r>
          </a:p>
          <a:p>
            <a:endParaRPr lang="en-US" sz="2800" dirty="0"/>
          </a:p>
          <a:p>
            <a:pPr algn="ctr"/>
            <a:r>
              <a:rPr lang="en-US" sz="2800" dirty="0"/>
              <a:t>2.43% </a:t>
            </a:r>
          </a:p>
          <a:p>
            <a:pPr algn="ctr"/>
            <a:r>
              <a:rPr lang="en-US" dirty="0"/>
              <a:t>End of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85857-9D26-4A46-AD2F-738C9B3F4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62" y="6412760"/>
            <a:ext cx="1042810" cy="45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65D895-67FB-4911-96AA-20DFE723B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702" y="6467574"/>
            <a:ext cx="854799" cy="3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3FFB6-DE38-4C53-85D5-49A8B29AB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85443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Yield 8.0% on a 5.0% Cap with fixed rate debt? </a:t>
            </a:r>
            <a:r>
              <a:rPr lang="en-US" b="1" u="sng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 ONLY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0BA237-C12F-4F29-A6ED-7E6250FEAC52}"/>
              </a:ext>
            </a:extLst>
          </p:cNvPr>
          <p:cNvSpPr/>
          <p:nvPr/>
        </p:nvSpPr>
        <p:spPr>
          <a:xfrm>
            <a:off x="-18036" y="1685161"/>
            <a:ext cx="12210036" cy="5166360"/>
          </a:xfrm>
          <a:prstGeom prst="rect">
            <a:avLst/>
          </a:prstGeom>
          <a:solidFill>
            <a:srgbClr val="025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E91428D-DA6F-4ED8-BA61-8083C9BCF8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8971708"/>
              </p:ext>
            </p:extLst>
          </p:nvPr>
        </p:nvGraphicFramePr>
        <p:xfrm>
          <a:off x="7956068" y="1854511"/>
          <a:ext cx="3911600" cy="4217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36CD56-9162-487C-AC4C-C87102090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86981"/>
              </p:ext>
            </p:extLst>
          </p:nvPr>
        </p:nvGraphicFramePr>
        <p:xfrm>
          <a:off x="212365" y="1865785"/>
          <a:ext cx="7437409" cy="4217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756">
                  <a:extLst>
                    <a:ext uri="{9D8B030D-6E8A-4147-A177-3AD203B41FA5}">
                      <a16:colId xmlns:a16="http://schemas.microsoft.com/office/drawing/2014/main" val="2022113653"/>
                    </a:ext>
                  </a:extLst>
                </a:gridCol>
                <a:gridCol w="2301517">
                  <a:extLst>
                    <a:ext uri="{9D8B030D-6E8A-4147-A177-3AD203B41FA5}">
                      <a16:colId xmlns:a16="http://schemas.microsoft.com/office/drawing/2014/main" val="3690506137"/>
                    </a:ext>
                  </a:extLst>
                </a:gridCol>
                <a:gridCol w="2479136">
                  <a:extLst>
                    <a:ext uri="{9D8B030D-6E8A-4147-A177-3AD203B41FA5}">
                      <a16:colId xmlns:a16="http://schemas.microsoft.com/office/drawing/2014/main" val="1760042271"/>
                    </a:ext>
                  </a:extLst>
                </a:gridCol>
              </a:tblGrid>
              <a:tr h="421751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Assumptions</a:t>
                      </a:r>
                    </a:p>
                    <a:p>
                      <a:pPr marL="0" indent="0" algn="ctr">
                        <a:buNone/>
                      </a:pP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ctr">
                        <a:buNone/>
                      </a:pP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Monthly Rent: $1,200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Vacancy &amp; Credit Loss: 6.5%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Other Income: 4.0% of Monthly Rent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Expense Ratio: 46.0%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Revenue:        $14,040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Expenses:       $6,458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NOI:                 $7,582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Acquisition &amp; Debt Service (per Unit)</a:t>
                      </a:r>
                    </a:p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Loan Rate: 4.0%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Loan-to-Value: 75%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Interest Only: 5 years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Cap Rate:     5.0%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Value:          $151,632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Debt:           $113,724 Equity:           $37,908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Cash-on-Cash Returns</a:t>
                      </a:r>
                    </a:p>
                    <a:p>
                      <a:pPr algn="ctr"/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Year One Debt Service:             $4,549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800" b="0" dirty="0">
                        <a:solidFill>
                          <a:schemeClr val="bg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800" b="1" u="sng" dirty="0">
                          <a:solidFill>
                            <a:schemeClr val="bg1"/>
                          </a:solidFill>
                        </a:rPr>
                        <a:t>Year One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800" b="1" u="sng" dirty="0">
                          <a:solidFill>
                            <a:schemeClr val="bg1"/>
                          </a:solidFill>
                        </a:rPr>
                        <a:t>Interest Only Returns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NCF:        $3,033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ROE:        8.00%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Amortized Debt Returns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(30 Year)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NCF:        $1,066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ROE:        2.81%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75971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DA86AED-D82F-4DA3-9A01-2524ECC16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D9A06-D57A-456B-852E-6B59EEE9C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043" y="6283334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30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18C1A4-EC54-4CA5-AEFF-524AFB951FC9}"/>
              </a:ext>
            </a:extLst>
          </p:cNvPr>
          <p:cNvSpPr/>
          <p:nvPr/>
        </p:nvSpPr>
        <p:spPr>
          <a:xfrm>
            <a:off x="0" y="0"/>
            <a:ext cx="12192000" cy="1452615"/>
          </a:xfrm>
          <a:prstGeom prst="rect">
            <a:avLst/>
          </a:prstGeom>
          <a:solidFill>
            <a:srgbClr val="025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2255B-0920-430D-805D-ACE691C7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06" y="1131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Reserve Balance Sheet and Mortgage Backed Securities (MBS)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2391B-16C9-44F5-8A8F-081EEB599ECB}"/>
              </a:ext>
            </a:extLst>
          </p:cNvPr>
          <p:cNvSpPr/>
          <p:nvPr/>
        </p:nvSpPr>
        <p:spPr>
          <a:xfrm>
            <a:off x="9867954" y="1679210"/>
            <a:ext cx="21893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The Fed owns 33 % of all outstanding Mortgage Backed Securities</a:t>
            </a:r>
          </a:p>
        </p:txBody>
      </p:sp>
      <p:pic>
        <p:nvPicPr>
          <p:cNvPr id="9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E61AD713-9836-40AF-8456-515063E46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288" y="2668104"/>
            <a:ext cx="5049898" cy="3522303"/>
          </a:xfrm>
          <a:prstGeom prst="rect">
            <a:avLst/>
          </a:prstGeom>
        </p:spPr>
      </p:pic>
      <p:pic>
        <p:nvPicPr>
          <p:cNvPr id="10" name="Picture 9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A3DA422C-2891-4BA5-8E1D-D0CDD0581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93" y="1679210"/>
            <a:ext cx="6462074" cy="348951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3E49471-BA72-4F9B-B6F5-D3B67841E762}"/>
              </a:ext>
            </a:extLst>
          </p:cNvPr>
          <p:cNvSpPr/>
          <p:nvPr/>
        </p:nvSpPr>
        <p:spPr>
          <a:xfrm>
            <a:off x="7689776" y="1486837"/>
            <a:ext cx="3705245" cy="1077218"/>
          </a:xfrm>
          <a:prstGeom prst="ellipse">
            <a:avLst/>
          </a:prstGeom>
          <a:solidFill>
            <a:srgbClr val="02587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Fed owns </a:t>
            </a:r>
            <a:r>
              <a:rPr lang="en-US" u="sng" dirty="0">
                <a:solidFill>
                  <a:schemeClr val="bg1"/>
                </a:solidFill>
              </a:rPr>
              <a:t>33%</a:t>
            </a:r>
            <a:r>
              <a:rPr lang="en-US" dirty="0">
                <a:solidFill>
                  <a:schemeClr val="bg1"/>
                </a:solidFill>
              </a:rPr>
              <a:t> of </a:t>
            </a:r>
            <a:r>
              <a:rPr lang="en-US" u="sng" dirty="0">
                <a:solidFill>
                  <a:schemeClr val="bg1"/>
                </a:solidFill>
              </a:rPr>
              <a:t>ALL</a:t>
            </a:r>
            <a:r>
              <a:rPr lang="en-US" dirty="0">
                <a:solidFill>
                  <a:schemeClr val="bg1"/>
                </a:solidFill>
              </a:rPr>
              <a:t> Mortgage Backed Securities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43F0B-BD7B-4A00-911A-DDF99A471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5D1759-DB73-4587-9264-0DC9A2C6D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E4147A5-C4C7-4B0A-AABC-C31827D5D5F1}"/>
              </a:ext>
            </a:extLst>
          </p:cNvPr>
          <p:cNvSpPr/>
          <p:nvPr/>
        </p:nvSpPr>
        <p:spPr>
          <a:xfrm>
            <a:off x="421204" y="5241698"/>
            <a:ext cx="5674796" cy="1367947"/>
          </a:xfrm>
          <a:prstGeom prst="ellipse">
            <a:avLst/>
          </a:prstGeom>
          <a:solidFill>
            <a:srgbClr val="02587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Capital markets could be impacted if the Fed is tapering MBS and long term interest rates rise?</a:t>
            </a:r>
          </a:p>
        </p:txBody>
      </p:sp>
    </p:spTree>
    <p:extLst>
      <p:ext uri="{BB962C8B-B14F-4D97-AF65-F5344CB8AC3E}">
        <p14:creationId xmlns:p14="http://schemas.microsoft.com/office/powerpoint/2010/main" val="181506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intersecting circles">
            <a:extLst>
              <a:ext uri="{FF2B5EF4-FFF2-40B4-BE49-F238E27FC236}">
                <a16:creationId xmlns:a16="http://schemas.microsoft.com/office/drawing/2014/main" id="{D2C4BFA1-2075-4901-9E24-E41D1FDD51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 title="ribbon">
            <a:extLst>
              <a:ext uri="{FF2B5EF4-FFF2-40B4-BE49-F238E27FC236}">
                <a16:creationId xmlns:a16="http://schemas.microsoft.com/office/drawing/2014/main" id="{053FB2EE-284F-4C87-AB3D-BBF87A9FAB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FA879-D5C5-4C7F-AEBB-2F02E7A2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2776538"/>
            <a:ext cx="9415749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South Florida Multifamily </a:t>
            </a:r>
            <a:b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Transaction Profiles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B5B750-0FC0-44CC-BC52-F9FDCC189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72" y="6274923"/>
            <a:ext cx="1295728" cy="5830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756FC5-868A-4BAF-B879-42E935565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4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90538E0-A884-4E60-A6AB-77D830E2FC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0D7DD0-1C67-4D4C-9E06-678233DB846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0A5D4-05EC-4218-A1C0-EE114A9B1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7254" y="490151"/>
            <a:ext cx="5611660" cy="1804510"/>
          </a:xfrm>
          <a:noFill/>
          <a:ln w="28575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Amaray Las Olas – Fort Lauderdale</a:t>
            </a:r>
          </a:p>
          <a:p>
            <a:r>
              <a:rPr lang="en-US" sz="1600" dirty="0"/>
              <a:t>Sold June 2017 </a:t>
            </a:r>
          </a:p>
          <a:p>
            <a:r>
              <a:rPr lang="en-US" sz="1600" dirty="0"/>
              <a:t>254 Units – Built in 2016</a:t>
            </a:r>
          </a:p>
          <a:p>
            <a:r>
              <a:rPr lang="en-US" sz="1600" dirty="0"/>
              <a:t>$133,550,000 / $525,787 per Unit / $468 per Foot</a:t>
            </a:r>
          </a:p>
          <a:p>
            <a:r>
              <a:rPr lang="en-US" sz="1600" dirty="0"/>
              <a:t>Buyer: GID -  $13 Billion AUM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4269-21EB-4CC8-874E-96CB585C8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5852" y="2475510"/>
            <a:ext cx="5611660" cy="1804509"/>
          </a:xfr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850 Boca – Boca Raton</a:t>
            </a:r>
          </a:p>
          <a:p>
            <a:r>
              <a:rPr lang="en-US" sz="1600" dirty="0"/>
              <a:t>Sold December 2017 </a:t>
            </a:r>
          </a:p>
          <a:p>
            <a:r>
              <a:rPr lang="en-US" sz="1600" dirty="0"/>
              <a:t>370 Units – Built in 2017</a:t>
            </a:r>
          </a:p>
          <a:p>
            <a:r>
              <a:rPr lang="en-US" sz="1600" dirty="0"/>
              <a:t>$138,000,000 / $372,973 per Unit / $326 per Foot</a:t>
            </a:r>
          </a:p>
          <a:p>
            <a:r>
              <a:rPr lang="en-US" sz="1600" dirty="0"/>
              <a:t>Buyer: Avalon Bay - $25 Billion Market Cap REIT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196A0306-5942-4752-A018-10AC4A85F88C}"/>
              </a:ext>
            </a:extLst>
          </p:cNvPr>
          <p:cNvSpPr txBox="1">
            <a:spLocks/>
          </p:cNvSpPr>
          <p:nvPr/>
        </p:nvSpPr>
        <p:spPr>
          <a:xfrm>
            <a:off x="6425852" y="4437414"/>
            <a:ext cx="5611660" cy="1919302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Manor CityPlace – Doral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Sold August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400 Units - Built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$135,000,000 / $337,500 per Unit / $357 per 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Buyer: TA Associates Realty  $11 Billion AUM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B18276-9B89-4E99-AF3D-4200D13F7D64}"/>
              </a:ext>
            </a:extLst>
          </p:cNvPr>
          <p:cNvSpPr/>
          <p:nvPr/>
        </p:nvSpPr>
        <p:spPr>
          <a:xfrm>
            <a:off x="594911" y="-254"/>
            <a:ext cx="5515956" cy="6858254"/>
          </a:xfrm>
          <a:prstGeom prst="rect">
            <a:avLst/>
          </a:prstGeom>
          <a:solidFill>
            <a:srgbClr val="0258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0E25F4D-97D7-4F1E-95C1-88D25CFFF77B}"/>
              </a:ext>
            </a:extLst>
          </p:cNvPr>
          <p:cNvSpPr txBox="1">
            <a:spLocks/>
          </p:cNvSpPr>
          <p:nvPr/>
        </p:nvSpPr>
        <p:spPr>
          <a:xfrm>
            <a:off x="1440849" y="296200"/>
            <a:ext cx="4102184" cy="2225418"/>
          </a:xfrm>
          <a:prstGeom prst="rect">
            <a:avLst/>
          </a:prstGeom>
          <a:ln w="28575" cap="sq">
            <a:noFill/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Sales of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Communities</a:t>
            </a:r>
          </a:p>
        </p:txBody>
      </p:sp>
      <p:pic>
        <p:nvPicPr>
          <p:cNvPr id="1026" name="Picture 2" descr="https://cdngeneral.rentcafe.com/dmslivecafe/3/569074/FL_FortLauderdale_AmarayLasOlasbyWindsor_p0578520_2_02_Images_1_PhotoGallery.jpg?crop=(0,0,300,225)&amp;cropxunits=300&amp;cropyunits=225&amp;quality=85">
            <a:extLst>
              <a:ext uri="{FF2B5EF4-FFF2-40B4-BE49-F238E27FC236}">
                <a16:creationId xmlns:a16="http://schemas.microsoft.com/office/drawing/2014/main" id="{A5528C5C-E9F0-4F7E-85B8-7D450EC8D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91" y="2790640"/>
            <a:ext cx="4494300" cy="337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EA0CCE-AE31-4E71-823A-A735199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716"/>
            <a:ext cx="1147091" cy="505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08DF9-F771-4BF7-9B88-166891961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620" y="6293066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46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90538E0-A884-4E60-A6AB-77D830E2FC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D7DD0-1C67-4D4C-9E06-678233DB846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0A5D4-05EC-4218-A1C0-EE114A9B1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7477" y="985736"/>
            <a:ext cx="5039612" cy="1875799"/>
          </a:xfr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Solano at Miramar – Miramar </a:t>
            </a:r>
          </a:p>
          <a:p>
            <a:r>
              <a:rPr lang="en-US" sz="1600" dirty="0"/>
              <a:t>Sold September 2017</a:t>
            </a:r>
          </a:p>
          <a:p>
            <a:r>
              <a:rPr lang="en-US" sz="1600" dirty="0"/>
              <a:t>517 Units – Built in 2006</a:t>
            </a:r>
          </a:p>
          <a:p>
            <a:r>
              <a:rPr lang="en-US" sz="1600" dirty="0"/>
              <a:t>$119,750,000 / $233,887 per Unit / $201 per Foot</a:t>
            </a:r>
          </a:p>
          <a:p>
            <a:r>
              <a:rPr lang="en-US" sz="1600" dirty="0"/>
              <a:t>Buyer: Pollack Shores (Crow Holdings) - $11 Billion AUM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4269-21EB-4CC8-874E-96CB585C8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7477" y="3561710"/>
            <a:ext cx="4657390" cy="1875799"/>
          </a:xfr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San Merano at Mirasol – Palm Beach Gardens  </a:t>
            </a:r>
          </a:p>
          <a:p>
            <a:r>
              <a:rPr lang="en-US" sz="1600" dirty="0"/>
              <a:t>Sold April 2017</a:t>
            </a:r>
          </a:p>
          <a:p>
            <a:r>
              <a:rPr lang="en-US" sz="1600" dirty="0"/>
              <a:t>476 Units – Built in 2002</a:t>
            </a:r>
          </a:p>
          <a:p>
            <a:r>
              <a:rPr lang="en-US" sz="1600" dirty="0"/>
              <a:t>$103,6000,000 / $217,647 per Unit / $175 per Foot</a:t>
            </a:r>
          </a:p>
          <a:p>
            <a:r>
              <a:rPr lang="en-US" sz="1600" dirty="0"/>
              <a:t>Buyer: LivCor (Blackstone) – $110 Billion AUM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07E981-BBE7-44BC-BF6D-3C24A2772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72" y="6259822"/>
            <a:ext cx="1295728" cy="5830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2E8838-5455-4496-97AC-536BE76E89DA}"/>
              </a:ext>
            </a:extLst>
          </p:cNvPr>
          <p:cNvSpPr/>
          <p:nvPr/>
        </p:nvSpPr>
        <p:spPr>
          <a:xfrm>
            <a:off x="594911" y="-9981"/>
            <a:ext cx="5514703" cy="6858254"/>
          </a:xfrm>
          <a:prstGeom prst="rect">
            <a:avLst/>
          </a:prstGeom>
          <a:solidFill>
            <a:srgbClr val="0258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A3C0AC-9A66-45F8-9415-79587A3D26EA}"/>
              </a:ext>
            </a:extLst>
          </p:cNvPr>
          <p:cNvSpPr txBox="1">
            <a:spLocks/>
          </p:cNvSpPr>
          <p:nvPr/>
        </p:nvSpPr>
        <p:spPr>
          <a:xfrm>
            <a:off x="1301170" y="300675"/>
            <a:ext cx="4102184" cy="2593905"/>
          </a:xfrm>
          <a:prstGeom prst="rect">
            <a:avLst/>
          </a:prstGeom>
          <a:ln w="25400" cap="sq">
            <a:noFill/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Sales of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to 15 Year Old Communities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14F6B-1A94-4F13-A650-EE0BA4BE4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91" y="2651041"/>
            <a:ext cx="4327488" cy="3596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6447E-F685-4F2D-B118-3D34E99C1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95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0538E0-A884-4E60-A6AB-77D830E2FC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0D7DD0-1C67-4D4C-9E06-678233DB846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4269-21EB-4CC8-874E-96CB585C8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553" y="2284316"/>
            <a:ext cx="5379521" cy="2016964"/>
          </a:xfr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Delray Verana – Delray Beach</a:t>
            </a:r>
          </a:p>
          <a:p>
            <a:r>
              <a:rPr lang="en-US" sz="1600" dirty="0"/>
              <a:t>Sold August 2017 </a:t>
            </a:r>
          </a:p>
          <a:p>
            <a:r>
              <a:rPr lang="en-US" sz="1600" dirty="0"/>
              <a:t>488 Units – Built in 1990</a:t>
            </a:r>
          </a:p>
          <a:p>
            <a:r>
              <a:rPr lang="en-US" sz="1600" dirty="0"/>
              <a:t>$102,500,000 / $210,041 per Unit / $176 per Foot</a:t>
            </a:r>
          </a:p>
          <a:p>
            <a:r>
              <a:rPr lang="en-US" sz="1600" dirty="0"/>
              <a:t>Buyer: Bainbridge Companies -  25,000 unit owner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2B900EA-1EE7-4F41-9749-B6D41F29B997}"/>
              </a:ext>
            </a:extLst>
          </p:cNvPr>
          <p:cNvSpPr txBox="1">
            <a:spLocks/>
          </p:cNvSpPr>
          <p:nvPr/>
        </p:nvSpPr>
        <p:spPr>
          <a:xfrm>
            <a:off x="6519553" y="4442070"/>
            <a:ext cx="5379521" cy="1998084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Laurels at Jacaranda – Plantation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Sold June 2017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468 Units – Built in 1990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$93,000,000 / $198,718 per Unit / $216 per 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Buyer: TIAA -  $97 Billion AUM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95F521-1447-4789-9CFC-FEF05B2BBBDA}"/>
              </a:ext>
            </a:extLst>
          </p:cNvPr>
          <p:cNvSpPr/>
          <p:nvPr/>
        </p:nvSpPr>
        <p:spPr>
          <a:xfrm>
            <a:off x="550844" y="0"/>
            <a:ext cx="5563320" cy="6867524"/>
          </a:xfrm>
          <a:prstGeom prst="rect">
            <a:avLst/>
          </a:prstGeom>
          <a:solidFill>
            <a:srgbClr val="0258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C83-EF96-4D75-A938-AB6E7D33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2" y="351069"/>
            <a:ext cx="4102184" cy="2593905"/>
          </a:xfrm>
          <a:ln w="25400" cap="sq">
            <a:noFill/>
            <a:miter lim="800000"/>
          </a:ln>
        </p:spPr>
        <p:txBody>
          <a:bodyPr wrap="square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Sales of </a:t>
            </a:r>
            <a:b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1990s Built Communities</a:t>
            </a:r>
            <a:b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 to 30 Years Old)</a:t>
            </a:r>
            <a:b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0F13CE8-E30F-41BA-A1F0-A94C9A1E747C}"/>
              </a:ext>
            </a:extLst>
          </p:cNvPr>
          <p:cNvSpPr txBox="1">
            <a:spLocks/>
          </p:cNvSpPr>
          <p:nvPr/>
        </p:nvSpPr>
        <p:spPr>
          <a:xfrm>
            <a:off x="6519553" y="273367"/>
            <a:ext cx="5039612" cy="187579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Atlantic at East Delray – Delray Beach </a:t>
            </a:r>
          </a:p>
          <a:p>
            <a:r>
              <a:rPr lang="en-US" sz="1600" dirty="0"/>
              <a:t>Sold August 2017</a:t>
            </a:r>
          </a:p>
          <a:p>
            <a:r>
              <a:rPr lang="en-US" sz="1600" dirty="0"/>
              <a:t>228 Units – Built in 1996</a:t>
            </a:r>
          </a:p>
          <a:p>
            <a:r>
              <a:rPr lang="en-US" sz="1600" dirty="0"/>
              <a:t>$54,325,000 / $238,268 per Unit / $210 per Foot</a:t>
            </a:r>
          </a:p>
          <a:p>
            <a:r>
              <a:rPr lang="en-US" sz="1600" dirty="0"/>
              <a:t>Buyer: TIAA -  $97 Billion AUM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3D422-A2D0-46EA-9D5B-86E673FFC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53" y="6374821"/>
            <a:ext cx="1147091" cy="505860"/>
          </a:xfrm>
          <a:prstGeom prst="rect">
            <a:avLst/>
          </a:prstGeom>
        </p:spPr>
      </p:pic>
      <p:pic>
        <p:nvPicPr>
          <p:cNvPr id="15" name="Picture 14" descr="A large brick building with grass and trees&#10;&#10;Description generated with very high confidence">
            <a:extLst>
              <a:ext uri="{FF2B5EF4-FFF2-40B4-BE49-F238E27FC236}">
                <a16:creationId xmlns:a16="http://schemas.microsoft.com/office/drawing/2014/main" id="{901D0DA9-4823-41F9-8882-A3EBF840A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20" y="2577947"/>
            <a:ext cx="4599541" cy="3679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91D326-9730-4481-B993-0C9C444D1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72" y="6259822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3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intersecting circles">
            <a:extLst>
              <a:ext uri="{FF2B5EF4-FFF2-40B4-BE49-F238E27FC236}">
                <a16:creationId xmlns:a16="http://schemas.microsoft.com/office/drawing/2014/main" id="{D2C4BFA1-2075-4901-9E24-E41D1FDD51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 title="ribbon">
            <a:extLst>
              <a:ext uri="{FF2B5EF4-FFF2-40B4-BE49-F238E27FC236}">
                <a16:creationId xmlns:a16="http://schemas.microsoft.com/office/drawing/2014/main" id="{053FB2EE-284F-4C87-AB3D-BBF87A9FAB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FA879-D5C5-4C7F-AEBB-2F02E7A2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South Florida Multifamily</a:t>
            </a:r>
            <a:b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Supply &amp; Demand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F8307C-BE1A-40AF-9E4F-B6E15E146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4B6BD0-BB88-4A9A-BE35-561A47D1A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72" y="6274923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1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0538E0-A884-4E60-A6AB-77D830E2FC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0D7DD0-1C67-4D4C-9E06-678233DB846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0A5D4-05EC-4218-A1C0-EE114A9B1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4536" y="355072"/>
            <a:ext cx="5053066" cy="1883303"/>
          </a:xfr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Landings at Coconut Creek – Coconut Creek</a:t>
            </a:r>
          </a:p>
          <a:p>
            <a:r>
              <a:rPr lang="en-US" sz="1600" dirty="0"/>
              <a:t>Sold August 2017</a:t>
            </a:r>
          </a:p>
          <a:p>
            <a:r>
              <a:rPr lang="en-US" sz="1600" dirty="0"/>
              <a:t>268 Units – Built in 1986</a:t>
            </a:r>
          </a:p>
          <a:p>
            <a:r>
              <a:rPr lang="en-US" sz="1600" dirty="0"/>
              <a:t>$45,300,000 / $169,030 per Unit / $202 per Foot</a:t>
            </a:r>
          </a:p>
          <a:p>
            <a:r>
              <a:rPr lang="en-US" sz="1600" dirty="0"/>
              <a:t>Buyer: TIAA -  $97 Billion AUM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1DBE14-2A5E-4424-B045-3C40070BD21E}"/>
              </a:ext>
            </a:extLst>
          </p:cNvPr>
          <p:cNvSpPr txBox="1">
            <a:spLocks/>
          </p:cNvSpPr>
          <p:nvPr/>
        </p:nvSpPr>
        <p:spPr>
          <a:xfrm>
            <a:off x="6574536" y="2403417"/>
            <a:ext cx="5053066" cy="1987608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Lago Paradiso – Miami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Sold June 2017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424 Units – Built in 1987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$60,810,000 / $143,426 per Unit / $201 per 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Buyer: Robbins Electra – 23,000 unit owner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FF0B7B7-C00C-45B4-858F-64F26C9D2E05}"/>
              </a:ext>
            </a:extLst>
          </p:cNvPr>
          <p:cNvSpPr txBox="1">
            <a:spLocks/>
          </p:cNvSpPr>
          <p:nvPr/>
        </p:nvSpPr>
        <p:spPr>
          <a:xfrm>
            <a:off x="6574536" y="4566063"/>
            <a:ext cx="5053066" cy="1758537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Pinebrook Pointe – Margate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Sold May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394 Units - Built in 1988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$69,900,000 / $177,411 per Unit / $160 per 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Buyer: LivCor (Blackstone) – $110 Billion AUM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F00FFE-AD30-4A3E-B5CE-47948DDC5B25}"/>
              </a:ext>
            </a:extLst>
          </p:cNvPr>
          <p:cNvSpPr/>
          <p:nvPr/>
        </p:nvSpPr>
        <p:spPr>
          <a:xfrm>
            <a:off x="564398" y="-5754"/>
            <a:ext cx="5548788" cy="6858254"/>
          </a:xfrm>
          <a:prstGeom prst="rect">
            <a:avLst/>
          </a:prstGeom>
          <a:solidFill>
            <a:srgbClr val="0258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579812-348F-49A5-A67C-3DA190C718A0}"/>
              </a:ext>
            </a:extLst>
          </p:cNvPr>
          <p:cNvSpPr txBox="1">
            <a:spLocks/>
          </p:cNvSpPr>
          <p:nvPr/>
        </p:nvSpPr>
        <p:spPr>
          <a:xfrm>
            <a:off x="1287700" y="162547"/>
            <a:ext cx="4102184" cy="2593905"/>
          </a:xfrm>
          <a:prstGeom prst="rect">
            <a:avLst/>
          </a:prstGeom>
          <a:ln w="25400" cap="sq">
            <a:noFill/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Sales of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1980s Built Communities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(30 to 35 Years Old)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C241A0-8581-4B0C-8E7F-9C4F28E59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64"/>
          <a:stretch/>
        </p:blipFill>
        <p:spPr>
          <a:xfrm>
            <a:off x="940039" y="2635266"/>
            <a:ext cx="4819835" cy="3568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7A4EC-B1D5-4C17-9229-6A2A0B6B4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6369415"/>
            <a:ext cx="1147091" cy="505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74A550-0904-4077-B8B0-5FDF1116D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72" y="6259822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20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90538E0-A884-4E60-A6AB-77D830E2FC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0D7DD0-1C67-4D4C-9E06-678233DB846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0A5D4-05EC-4218-A1C0-EE114A9B1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4536" y="1125315"/>
            <a:ext cx="5053066" cy="2009963"/>
          </a:xfr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Rio - Miami</a:t>
            </a:r>
          </a:p>
          <a:p>
            <a:r>
              <a:rPr lang="en-US" sz="1600" dirty="0"/>
              <a:t>Sold March 2017</a:t>
            </a:r>
          </a:p>
          <a:p>
            <a:r>
              <a:rPr lang="en-US" sz="1600" dirty="0"/>
              <a:t>295 Units – Built in 1971</a:t>
            </a:r>
          </a:p>
          <a:p>
            <a:r>
              <a:rPr lang="en-US" sz="1600" dirty="0"/>
              <a:t>$42,000,000 / $142,373 per Unit / $183 per Foot</a:t>
            </a:r>
          </a:p>
          <a:p>
            <a:r>
              <a:rPr lang="en-US" sz="1600" dirty="0"/>
              <a:t>Buyer: Grand Peaks Properties  - 8,000 unit owner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4269-21EB-4CC8-874E-96CB585C8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536" y="3722723"/>
            <a:ext cx="5057398" cy="2110112"/>
          </a:xfr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Aliro – North Miami </a:t>
            </a:r>
          </a:p>
          <a:p>
            <a:r>
              <a:rPr lang="en-US" sz="1600" dirty="0"/>
              <a:t>Sold July 2016</a:t>
            </a:r>
          </a:p>
          <a:p>
            <a:r>
              <a:rPr lang="en-US" sz="1600" dirty="0"/>
              <a:t>867 Units – Built in 1974</a:t>
            </a:r>
          </a:p>
          <a:p>
            <a:r>
              <a:rPr lang="en-US" sz="1600" dirty="0"/>
              <a:t>$117,000,000 / $134,948 per Unit / $172 per Foot</a:t>
            </a:r>
          </a:p>
          <a:p>
            <a:r>
              <a:rPr lang="en-US" sz="1600" dirty="0"/>
              <a:t>Buyer: LivCor (Blackstone) – $110 Billion AUM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F31883-B82B-48B7-81C2-2887344FFAB7}"/>
              </a:ext>
            </a:extLst>
          </p:cNvPr>
          <p:cNvSpPr/>
          <p:nvPr/>
        </p:nvSpPr>
        <p:spPr>
          <a:xfrm>
            <a:off x="560066" y="-5753"/>
            <a:ext cx="5553120" cy="6858254"/>
          </a:xfrm>
          <a:prstGeom prst="rect">
            <a:avLst/>
          </a:prstGeom>
          <a:solidFill>
            <a:srgbClr val="0258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6A9353F-BF08-4D5B-9172-5B8E59994582}"/>
              </a:ext>
            </a:extLst>
          </p:cNvPr>
          <p:cNvSpPr txBox="1">
            <a:spLocks/>
          </p:cNvSpPr>
          <p:nvPr/>
        </p:nvSpPr>
        <p:spPr>
          <a:xfrm>
            <a:off x="1285534" y="485776"/>
            <a:ext cx="4102184" cy="2649502"/>
          </a:xfrm>
          <a:prstGeom prst="rect">
            <a:avLst/>
          </a:prstGeom>
          <a:ln w="25400" cap="sq">
            <a:noFill/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Sales of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1970s Built Communities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(Over 40 Years Old)</a:t>
            </a:r>
          </a:p>
          <a:p>
            <a:pPr algn="ctr"/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D3FDC-258F-47DB-AD58-62457F3D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27" y="2999341"/>
            <a:ext cx="4758451" cy="2833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A26E1-CD72-48DD-BD04-6BFC4C7B6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796E47-9A51-43FD-A74E-F29681A7C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72" y="6268875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55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intersecting circles">
            <a:extLst>
              <a:ext uri="{FF2B5EF4-FFF2-40B4-BE49-F238E27FC236}">
                <a16:creationId xmlns:a16="http://schemas.microsoft.com/office/drawing/2014/main" id="{D2C4BFA1-2075-4901-9E24-E41D1FDD51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 title="ribbon">
            <a:extLst>
              <a:ext uri="{FF2B5EF4-FFF2-40B4-BE49-F238E27FC236}">
                <a16:creationId xmlns:a16="http://schemas.microsoft.com/office/drawing/2014/main" id="{053FB2EE-284F-4C87-AB3D-BBF87A9FAB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FA879-D5C5-4C7F-AEBB-2F02E7A2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South Florida Multifamily </a:t>
            </a:r>
            <a:b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Fundamentals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6FDE93-14B5-4624-8B6E-1497141AA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3322FE-419B-46B7-89B0-D622F3444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72" y="6274923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82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5724071-AC7B-4A67-934B-CD7F907458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573"/>
            <a:ext cx="12192000" cy="18558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B6E0464-A6A7-445B-91C5-35BD2519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12" y="228600"/>
            <a:ext cx="11525531" cy="1371599"/>
          </a:xfr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Florida Multifamily</a:t>
            </a:r>
            <a:br>
              <a:rPr lang="en-US" b="1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25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Average Rents &amp; Occupancy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2597F02-E7DF-44A1-89FB-8954B9824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980462"/>
              </p:ext>
            </p:extLst>
          </p:nvPr>
        </p:nvGraphicFramePr>
        <p:xfrm>
          <a:off x="318848" y="2156117"/>
          <a:ext cx="11554302" cy="2479147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5073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1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3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106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Market</a:t>
                      </a:r>
                    </a:p>
                  </a:txBody>
                  <a:tcPr marL="8634" marR="8634" marT="8634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Average </a:t>
                      </a:r>
                    </a:p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Rent</a:t>
                      </a:r>
                    </a:p>
                  </a:txBody>
                  <a:tcPr marL="8634" marR="8634" marT="8634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Rent Per </a:t>
                      </a:r>
                    </a:p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Sq.</a:t>
                      </a:r>
                      <a:r>
                        <a:rPr lang="en-US" sz="2400" b="1" i="0" u="none" strike="noStrike" baseline="0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 Ft.</a:t>
                      </a:r>
                      <a:endParaRPr lang="en-US" sz="2400" b="1" i="0" u="none" strike="noStrike" dirty="0">
                        <a:solidFill>
                          <a:srgbClr val="02587E"/>
                        </a:solidFill>
                        <a:effectLst/>
                        <a:latin typeface="+mn-lt"/>
                      </a:endParaRPr>
                    </a:p>
                  </a:txBody>
                  <a:tcPr marL="8634" marR="8634" marT="8634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Average Occupancy</a:t>
                      </a:r>
                    </a:p>
                  </a:txBody>
                  <a:tcPr marL="8634" marR="8634" marT="8634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6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Fort Lauderdale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$1,547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$1.55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94.5%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Miami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$1,602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$1.78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96.2%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6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West Palm Beach – Boca Raton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$1,590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$1.54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2587E"/>
                          </a:solidFill>
                          <a:effectLst/>
                          <a:latin typeface="+mn-lt"/>
                        </a:rPr>
                        <a:t>93.8%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C573211-BECB-4B50-88A2-53F04C4BDC69}"/>
              </a:ext>
            </a:extLst>
          </p:cNvPr>
          <p:cNvSpPr txBox="1"/>
          <p:nvPr/>
        </p:nvSpPr>
        <p:spPr>
          <a:xfrm>
            <a:off x="4503415" y="6455756"/>
            <a:ext cx="3185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Source: Yardi®Matrix - </a:t>
            </a:r>
            <a:r>
              <a:rPr lang="en-US" sz="1400" dirty="0">
                <a:latin typeface="Calibri Light" charset="0"/>
                <a:ea typeface="Calibri Light" charset="0"/>
                <a:cs typeface="Calibri Light" charset="0"/>
              </a:rPr>
              <a:t>Data as of Q4 2017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8F778-99FF-4ADF-BA40-93C47B23D60A}"/>
              </a:ext>
            </a:extLst>
          </p:cNvPr>
          <p:cNvSpPr txBox="1"/>
          <p:nvPr/>
        </p:nvSpPr>
        <p:spPr>
          <a:xfrm>
            <a:off x="317312" y="5108105"/>
            <a:ext cx="11525531" cy="461665"/>
          </a:xfrm>
          <a:prstGeom prst="rect">
            <a:avLst/>
          </a:prstGeom>
          <a:solidFill>
            <a:srgbClr val="02587E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Ft. Lauderdale CBD has exhibited rents exceeding $3.00 Per Sq. Ft. in high-rise product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E510A44-9E22-468F-8AD0-675E45CD4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AF21E6-2A49-4276-8D2C-D2D62A0D6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72" y="6294556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65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5C9B8F0-FF66-4C15-BD05-E86B873318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4505C23-674B-4195-81D6-0C127FEAE3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B6E0464-A6A7-445B-91C5-35BD2519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806" y="5379330"/>
            <a:ext cx="7058035" cy="1490092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rgbClr val="02587E"/>
                </a:solidFill>
              </a:rPr>
              <a:t>Workforce</a:t>
            </a:r>
            <a:r>
              <a:rPr lang="en-US" b="1" dirty="0">
                <a:solidFill>
                  <a:srgbClr val="02587E"/>
                </a:solidFill>
              </a:rPr>
              <a:t> Units </a:t>
            </a:r>
            <a:br>
              <a:rPr lang="en-US" b="1" dirty="0">
                <a:solidFill>
                  <a:srgbClr val="02587E"/>
                </a:solidFill>
              </a:rPr>
            </a:br>
            <a:r>
              <a:rPr lang="en-US" b="1" dirty="0">
                <a:solidFill>
                  <a:srgbClr val="02587E"/>
                </a:solidFill>
              </a:rPr>
              <a:t>Continue to </a:t>
            </a:r>
            <a:r>
              <a:rPr lang="en-US" b="1" u="sng" dirty="0">
                <a:solidFill>
                  <a:srgbClr val="02587E"/>
                </a:solidFill>
              </a:rPr>
              <a:t>Outperform</a:t>
            </a:r>
            <a:r>
              <a:rPr lang="en-US" b="1" dirty="0">
                <a:solidFill>
                  <a:srgbClr val="02587E"/>
                </a:solidFill>
              </a:rPr>
              <a:t> the Rest</a:t>
            </a:r>
          </a:p>
        </p:txBody>
      </p:sp>
      <p:graphicFrame>
        <p:nvGraphicFramePr>
          <p:cNvPr id="28" name="Content Placeholder 18">
            <a:extLst>
              <a:ext uri="{FF2B5EF4-FFF2-40B4-BE49-F238E27FC236}">
                <a16:creationId xmlns:a16="http://schemas.microsoft.com/office/drawing/2014/main" id="{320D5FAE-9187-4DF6-B5D9-4B8131C078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415872"/>
              </p:ext>
            </p:extLst>
          </p:nvPr>
        </p:nvGraphicFramePr>
        <p:xfrm>
          <a:off x="838200" y="910167"/>
          <a:ext cx="10515600" cy="4080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8D87843-699D-4593-B53F-7DB03D62F423}"/>
              </a:ext>
            </a:extLst>
          </p:cNvPr>
          <p:cNvSpPr/>
          <p:nvPr/>
        </p:nvSpPr>
        <p:spPr>
          <a:xfrm>
            <a:off x="0" y="1271"/>
            <a:ext cx="12132400" cy="794596"/>
          </a:xfrm>
          <a:prstGeom prst="rect">
            <a:avLst/>
          </a:prstGeom>
          <a:solidFill>
            <a:srgbClr val="02587E"/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Florida Multifamily Rent Growth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E162EC-AB13-4982-87EA-0AB0D7FB190C}"/>
              </a:ext>
            </a:extLst>
          </p:cNvPr>
          <p:cNvSpPr txBox="1"/>
          <p:nvPr/>
        </p:nvSpPr>
        <p:spPr>
          <a:xfrm>
            <a:off x="8820752" y="6609645"/>
            <a:ext cx="1679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Source: Yardi®Matrix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B98FFA-3A15-4EBA-8161-8149D6FE4AD0}"/>
              </a:ext>
            </a:extLst>
          </p:cNvPr>
          <p:cNvSpPr txBox="1"/>
          <p:nvPr/>
        </p:nvSpPr>
        <p:spPr>
          <a:xfrm>
            <a:off x="2413774" y="4954738"/>
            <a:ext cx="7246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charset="0"/>
                <a:ea typeface="Calibri Light" charset="0"/>
                <a:cs typeface="Calibri Light" charset="0"/>
              </a:rPr>
              <a:t>Year-over-year rent growth for Fort Lauderdale, Miami and West Palm Beach - Boca Raton markets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10AA52-98F3-4B09-8795-70A6088CD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86A6B1-0505-4774-B701-4A8E5FBA7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72" y="6290628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73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5C9B8F0-FF66-4C15-BD05-E86B873318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4505C23-674B-4195-81D6-0C127FEAE3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B6E0464-A6A7-445B-91C5-35BD2519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806" y="5442148"/>
            <a:ext cx="8013938" cy="1275952"/>
          </a:xfrm>
        </p:spPr>
        <p:txBody>
          <a:bodyPr>
            <a:noAutofit/>
          </a:bodyPr>
          <a:lstStyle/>
          <a:p>
            <a:r>
              <a:rPr lang="en-US" sz="2600" b="1" u="sng" dirty="0">
                <a:solidFill>
                  <a:srgbClr val="02587E"/>
                </a:solidFill>
              </a:rPr>
              <a:t>Average Across South Florida</a:t>
            </a:r>
            <a:br>
              <a:rPr lang="en-US" sz="2600" b="1" dirty="0">
                <a:solidFill>
                  <a:srgbClr val="02587E"/>
                </a:solidFill>
              </a:rPr>
            </a:br>
            <a:r>
              <a:rPr lang="en-US" sz="2600" dirty="0">
                <a:solidFill>
                  <a:srgbClr val="02587E"/>
                </a:solidFill>
              </a:rPr>
              <a:t>2014 - $1,300 </a:t>
            </a:r>
            <a:br>
              <a:rPr lang="en-US" sz="2600" dirty="0">
                <a:solidFill>
                  <a:srgbClr val="02587E"/>
                </a:solidFill>
              </a:rPr>
            </a:br>
            <a:r>
              <a:rPr lang="en-US" sz="2600" dirty="0">
                <a:solidFill>
                  <a:srgbClr val="02587E"/>
                </a:solidFill>
              </a:rPr>
              <a:t>2017 - $1,550 (4.5% growth compounded over 4 Years)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D87843-699D-4593-B53F-7DB03D62F423}"/>
              </a:ext>
            </a:extLst>
          </p:cNvPr>
          <p:cNvSpPr/>
          <p:nvPr/>
        </p:nvSpPr>
        <p:spPr>
          <a:xfrm>
            <a:off x="0" y="13971"/>
            <a:ext cx="12192000" cy="769441"/>
          </a:xfrm>
          <a:prstGeom prst="rect">
            <a:avLst/>
          </a:prstGeom>
          <a:solidFill>
            <a:srgbClr val="02587E"/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Florida Rental Rate Trends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E162EC-AB13-4982-87EA-0AB0D7FB190C}"/>
              </a:ext>
            </a:extLst>
          </p:cNvPr>
          <p:cNvSpPr txBox="1"/>
          <p:nvPr/>
        </p:nvSpPr>
        <p:spPr>
          <a:xfrm>
            <a:off x="8820752" y="6609645"/>
            <a:ext cx="1679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Source: Yardi®Matrix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10AA52-98F3-4B09-8795-70A6088CD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86A6B1-0505-4774-B701-4A8E5FBA7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72" y="6281575"/>
            <a:ext cx="1295728" cy="583077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636BCB7-298C-4D1A-B4E2-9587E30DCD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309173"/>
              </p:ext>
            </p:extLst>
          </p:nvPr>
        </p:nvGraphicFramePr>
        <p:xfrm>
          <a:off x="155697" y="1155557"/>
          <a:ext cx="5883565" cy="394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5BBE14A-6C23-4DAC-8167-737ECA51F7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948228"/>
              </p:ext>
            </p:extLst>
          </p:nvPr>
        </p:nvGraphicFramePr>
        <p:xfrm>
          <a:off x="6096000" y="1150574"/>
          <a:ext cx="5877718" cy="394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9249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BB7E9-6A02-44E0-AFF8-CA802FD0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2" y="3106530"/>
            <a:ext cx="3254887" cy="3014870"/>
          </a:xfrm>
          <a:prstGeom prst="ellipse">
            <a:avLst/>
          </a:prstGeom>
          <a:solidFill>
            <a:srgbClr val="02587E"/>
          </a:solidFill>
          <a:ln w="101600" cmpd="sng">
            <a:solidFill>
              <a:srgbClr val="02587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South Florida Multifamily Fundamentals </a:t>
            </a:r>
            <a:r>
              <a:rPr lang="en-US" sz="2800" u="sng" dirty="0">
                <a:solidFill>
                  <a:schemeClr val="bg1"/>
                </a:solidFill>
              </a:rPr>
              <a:t>remain strong</a:t>
            </a:r>
            <a:endParaRPr lang="en-US" sz="2800" u="sng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E6B547-F2D5-4FB9-AAA6-C69C5E60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B6F7F6-6A88-437E-8521-D73B8C31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F1836E8-5CCC-4644-8ECA-BE2BF900A835}"/>
              </a:ext>
            </a:extLst>
          </p:cNvPr>
          <p:cNvSpPr/>
          <p:nvPr/>
        </p:nvSpPr>
        <p:spPr>
          <a:xfrm>
            <a:off x="3874001" y="2332876"/>
            <a:ext cx="6438900" cy="378565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2587E"/>
                </a:solidFill>
              </a:rPr>
              <a:t>Annual rent growth trend was </a:t>
            </a:r>
            <a:r>
              <a:rPr lang="en-US" sz="2400" u="sng" dirty="0">
                <a:solidFill>
                  <a:srgbClr val="02587E"/>
                </a:solidFill>
              </a:rPr>
              <a:t>4.0% to 7.0%</a:t>
            </a:r>
            <a:r>
              <a:rPr lang="en-US" sz="2400" dirty="0">
                <a:solidFill>
                  <a:srgbClr val="02587E"/>
                </a:solidFill>
              </a:rPr>
              <a:t>, decelerated to </a:t>
            </a:r>
            <a:r>
              <a:rPr lang="en-US" sz="2400" u="sng" dirty="0">
                <a:solidFill>
                  <a:srgbClr val="02587E"/>
                </a:solidFill>
              </a:rPr>
              <a:t>2.0% to 4.0%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2587E"/>
                </a:solidFill>
              </a:rPr>
              <a:t>Occupancies ranged from </a:t>
            </a:r>
            <a:r>
              <a:rPr lang="en-US" sz="2400" u="sng" dirty="0">
                <a:solidFill>
                  <a:srgbClr val="02587E"/>
                </a:solidFill>
              </a:rPr>
              <a:t>96% to 98%</a:t>
            </a:r>
            <a:r>
              <a:rPr lang="en-US" sz="2400" dirty="0">
                <a:solidFill>
                  <a:srgbClr val="02587E"/>
                </a:solidFill>
              </a:rPr>
              <a:t>, down slightly to </a:t>
            </a:r>
            <a:r>
              <a:rPr lang="en-US" sz="2400" u="sng" dirty="0">
                <a:solidFill>
                  <a:srgbClr val="02587E"/>
                </a:solidFill>
              </a:rPr>
              <a:t>94% to 95%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u="sng" dirty="0">
                <a:solidFill>
                  <a:srgbClr val="02587E"/>
                </a:solidFill>
              </a:rPr>
              <a:t>Workforce</a:t>
            </a:r>
            <a:r>
              <a:rPr lang="en-US" sz="2400" dirty="0">
                <a:solidFill>
                  <a:srgbClr val="02587E"/>
                </a:solidFill>
              </a:rPr>
              <a:t> apartments remain very strong with </a:t>
            </a:r>
            <a:r>
              <a:rPr lang="en-US" sz="2400" u="sng" dirty="0">
                <a:solidFill>
                  <a:srgbClr val="02587E"/>
                </a:solidFill>
              </a:rPr>
              <a:t>minimal vacancy</a:t>
            </a:r>
            <a:r>
              <a:rPr lang="en-US" sz="2400" dirty="0">
                <a:solidFill>
                  <a:srgbClr val="02587E"/>
                </a:solidFill>
              </a:rPr>
              <a:t> and strong </a:t>
            </a:r>
            <a:r>
              <a:rPr lang="en-US" sz="2400" u="sng" dirty="0">
                <a:solidFill>
                  <a:srgbClr val="02587E"/>
                </a:solidFill>
              </a:rPr>
              <a:t>rent growth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u="sng" dirty="0">
                <a:solidFill>
                  <a:srgbClr val="02587E"/>
                </a:solidFill>
              </a:rPr>
              <a:t>Upper tier</a:t>
            </a:r>
            <a:r>
              <a:rPr lang="en-US" sz="2400" dirty="0">
                <a:solidFill>
                  <a:srgbClr val="02587E"/>
                </a:solidFill>
              </a:rPr>
              <a:t> communities are holding their ground, but not generating as much rent growth as they contend with new supply’s </a:t>
            </a:r>
            <a:r>
              <a:rPr lang="en-US" sz="2400" u="sng" dirty="0">
                <a:solidFill>
                  <a:srgbClr val="02587E"/>
                </a:solidFill>
              </a:rPr>
              <a:t>short term disruption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E1DD36C-BA6D-4C36-AFB6-EC28DD4369CC}"/>
              </a:ext>
            </a:extLst>
          </p:cNvPr>
          <p:cNvSpPr txBox="1">
            <a:spLocks/>
          </p:cNvSpPr>
          <p:nvPr/>
        </p:nvSpPr>
        <p:spPr>
          <a:xfrm>
            <a:off x="2013556" y="2401"/>
            <a:ext cx="10178443" cy="1568475"/>
          </a:xfrm>
          <a:prstGeom prst="rect">
            <a:avLst/>
          </a:prstGeom>
          <a:solidFill>
            <a:srgbClr val="02587E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Supply is Impacting Fundamentals</a:t>
            </a:r>
          </a:p>
        </p:txBody>
      </p:sp>
    </p:spTree>
    <p:extLst>
      <p:ext uri="{BB962C8B-B14F-4D97-AF65-F5344CB8AC3E}">
        <p14:creationId xmlns:p14="http://schemas.microsoft.com/office/powerpoint/2010/main" val="4238187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49808"/>
          </a:xfrm>
          <a:solidFill>
            <a:srgbClr val="02587E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Rent and Occupancy Trends: South Florida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328428"/>
              </p:ext>
            </p:extLst>
          </p:nvPr>
        </p:nvGraphicFramePr>
        <p:xfrm>
          <a:off x="6178541" y="842460"/>
          <a:ext cx="5882640" cy="2596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4122712"/>
              </p:ext>
            </p:extLst>
          </p:nvPr>
        </p:nvGraphicFramePr>
        <p:xfrm>
          <a:off x="134112" y="838200"/>
          <a:ext cx="5876544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165957"/>
              </p:ext>
            </p:extLst>
          </p:nvPr>
        </p:nvGraphicFramePr>
        <p:xfrm>
          <a:off x="3243072" y="3614928"/>
          <a:ext cx="5724144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69225FC9-821F-41EB-9F3C-BD1356F2E40F}"/>
              </a:ext>
            </a:extLst>
          </p:cNvPr>
          <p:cNvSpPr txBox="1">
            <a:spLocks/>
          </p:cNvSpPr>
          <p:nvPr/>
        </p:nvSpPr>
        <p:spPr>
          <a:xfrm>
            <a:off x="0" y="6249529"/>
            <a:ext cx="12192000" cy="608471"/>
          </a:xfrm>
          <a:prstGeom prst="rect">
            <a:avLst/>
          </a:prstGeom>
          <a:solidFill>
            <a:srgbClr val="02587E"/>
          </a:solidFill>
          <a:ln w="28575">
            <a:solidFill>
              <a:srgbClr val="02587E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03B3F-49E2-456A-B265-1B04E7BC1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" y="6384264"/>
            <a:ext cx="1147091" cy="505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6F40C-3B2F-4408-88BA-BC67F495A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044" y="6374930"/>
            <a:ext cx="1147092" cy="5161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8791" y="6453816"/>
            <a:ext cx="1679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Source: Yardi®Matrix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58BBF9-022F-4757-9491-D9BA75F3E27B}"/>
              </a:ext>
            </a:extLst>
          </p:cNvPr>
          <p:cNvSpPr txBox="1">
            <a:spLocks/>
          </p:cNvSpPr>
          <p:nvPr/>
        </p:nvSpPr>
        <p:spPr>
          <a:xfrm>
            <a:off x="134112" y="3767328"/>
            <a:ext cx="2987040" cy="1926336"/>
          </a:xfrm>
          <a:prstGeom prst="ellipse">
            <a:avLst/>
          </a:prstGeom>
          <a:solidFill>
            <a:srgbClr val="02587E"/>
          </a:solidFill>
          <a:ln w="174625" cmpd="thinThick">
            <a:solidFill>
              <a:srgbClr val="02587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u="sng" dirty="0">
                <a:solidFill>
                  <a:schemeClr val="bg1"/>
                </a:solidFill>
              </a:rPr>
              <a:t>Current Occupancy</a:t>
            </a:r>
          </a:p>
          <a:p>
            <a:pPr algn="ctr"/>
            <a:r>
              <a:rPr lang="en-US" sz="2000" u="sng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Miami : 94.4%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Fort Lauderdale: 94.4%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West Palm: 94.2%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8761BA-33DB-4813-B815-9F868C68AC1D}"/>
              </a:ext>
            </a:extLst>
          </p:cNvPr>
          <p:cNvSpPr txBox="1">
            <a:spLocks/>
          </p:cNvSpPr>
          <p:nvPr/>
        </p:nvSpPr>
        <p:spPr>
          <a:xfrm>
            <a:off x="9089136" y="3773424"/>
            <a:ext cx="2974848" cy="2034478"/>
          </a:xfrm>
          <a:prstGeom prst="ellipse">
            <a:avLst/>
          </a:prstGeom>
          <a:solidFill>
            <a:srgbClr val="02587E"/>
          </a:solidFill>
          <a:ln w="174625" cmpd="thinThick">
            <a:solidFill>
              <a:srgbClr val="02587E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u="sng" dirty="0">
                <a:solidFill>
                  <a:schemeClr val="bg1"/>
                </a:solidFill>
              </a:rPr>
              <a:t>Current Rent Growth</a:t>
            </a:r>
            <a:r>
              <a:rPr lang="en-US" sz="2000" u="sng" dirty="0">
                <a:solidFill>
                  <a:schemeClr val="bg1"/>
                </a:solidFill>
              </a:rPr>
              <a:t>  </a:t>
            </a:r>
          </a:p>
          <a:p>
            <a:pPr algn="ctr"/>
            <a:endParaRPr lang="en-US" sz="2000" u="sng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Miami : 1.9%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Fort Lauderdale: 2.2%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West Palm: 2.0%</a:t>
            </a:r>
          </a:p>
        </p:txBody>
      </p:sp>
    </p:spTree>
    <p:extLst>
      <p:ext uri="{BB962C8B-B14F-4D97-AF65-F5344CB8AC3E}">
        <p14:creationId xmlns:p14="http://schemas.microsoft.com/office/powerpoint/2010/main" val="3185246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57206"/>
            <a:ext cx="1679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Source: Yardi®Matrix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805623"/>
              </p:ext>
            </p:extLst>
          </p:nvPr>
        </p:nvGraphicFramePr>
        <p:xfrm>
          <a:off x="6166104" y="908717"/>
          <a:ext cx="5897880" cy="2580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606587"/>
              </p:ext>
            </p:extLst>
          </p:nvPr>
        </p:nvGraphicFramePr>
        <p:xfrm>
          <a:off x="170688" y="908718"/>
          <a:ext cx="5900928" cy="2580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49627"/>
              </p:ext>
            </p:extLst>
          </p:nvPr>
        </p:nvGraphicFramePr>
        <p:xfrm>
          <a:off x="3233928" y="3613026"/>
          <a:ext cx="5678424" cy="2580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3717897-074F-4CBF-AB7B-BAA6AA974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D8EDD8-1311-4ECD-9B92-606FE133E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5EAFE07-F900-48C1-B080-E367195234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575"/>
          </a:xfrm>
          <a:prstGeom prst="rect">
            <a:avLst/>
          </a:prstGeom>
          <a:solidFill>
            <a:srgbClr val="02587E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Forecasted Rent and Occupancy: South Florida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4A382D-0328-4A23-A81A-583F9794DCFA}"/>
              </a:ext>
            </a:extLst>
          </p:cNvPr>
          <p:cNvSpPr txBox="1">
            <a:spLocks/>
          </p:cNvSpPr>
          <p:nvPr/>
        </p:nvSpPr>
        <p:spPr>
          <a:xfrm>
            <a:off x="0" y="6249529"/>
            <a:ext cx="12192000" cy="608471"/>
          </a:xfrm>
          <a:prstGeom prst="rect">
            <a:avLst/>
          </a:prstGeom>
          <a:solidFill>
            <a:srgbClr val="02587E"/>
          </a:solidFill>
          <a:ln w="28575">
            <a:solidFill>
              <a:srgbClr val="02587E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2E9CB6-0D9A-4350-9D43-07A93FEFD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84" y="6384264"/>
            <a:ext cx="1147091" cy="505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63F764-B70C-412F-8B26-1212B2520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710" y="6363913"/>
            <a:ext cx="1147092" cy="51619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D586CDB-E1EB-4C54-8429-CCCDE5545AE6}"/>
              </a:ext>
            </a:extLst>
          </p:cNvPr>
          <p:cNvSpPr txBox="1">
            <a:spLocks/>
          </p:cNvSpPr>
          <p:nvPr/>
        </p:nvSpPr>
        <p:spPr>
          <a:xfrm>
            <a:off x="134112" y="3767328"/>
            <a:ext cx="2983992" cy="1926336"/>
          </a:xfrm>
          <a:prstGeom prst="ellipse">
            <a:avLst/>
          </a:prstGeom>
          <a:solidFill>
            <a:srgbClr val="02587E"/>
          </a:solidFill>
          <a:ln w="174625" cmpd="thinThick">
            <a:solidFill>
              <a:srgbClr val="02587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u="sng" dirty="0">
                <a:solidFill>
                  <a:schemeClr val="bg1"/>
                </a:solidFill>
              </a:rPr>
              <a:t>Occupancy</a:t>
            </a:r>
            <a:r>
              <a:rPr lang="en-US" sz="2200" dirty="0">
                <a:solidFill>
                  <a:schemeClr val="bg1"/>
                </a:solidFill>
              </a:rPr>
              <a:t> projected to </a:t>
            </a:r>
            <a:r>
              <a:rPr lang="en-US" sz="2200" u="sng" dirty="0">
                <a:solidFill>
                  <a:schemeClr val="bg1"/>
                </a:solidFill>
              </a:rPr>
              <a:t>remain stable</a:t>
            </a:r>
            <a:endParaRPr lang="en-US" sz="1600" u="sng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5B8D370-FC00-4187-A774-F4C74BF19CEE}"/>
              </a:ext>
            </a:extLst>
          </p:cNvPr>
          <p:cNvSpPr txBox="1">
            <a:spLocks/>
          </p:cNvSpPr>
          <p:nvPr/>
        </p:nvSpPr>
        <p:spPr>
          <a:xfrm>
            <a:off x="9089136" y="3773424"/>
            <a:ext cx="2974848" cy="2034478"/>
          </a:xfrm>
          <a:prstGeom prst="ellipse">
            <a:avLst/>
          </a:prstGeom>
          <a:solidFill>
            <a:srgbClr val="02587E"/>
          </a:solidFill>
          <a:ln w="174625" cmpd="thinThick">
            <a:solidFill>
              <a:srgbClr val="02587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2200" b="1" u="sng" dirty="0">
                <a:solidFill>
                  <a:schemeClr val="bg1"/>
                </a:solidFill>
              </a:rPr>
              <a:t>Rent Growth </a:t>
            </a:r>
            <a:r>
              <a:rPr lang="en-US" sz="2200" dirty="0">
                <a:solidFill>
                  <a:schemeClr val="bg1"/>
                </a:solidFill>
              </a:rPr>
              <a:t>projected to </a:t>
            </a:r>
            <a:r>
              <a:rPr lang="en-US" sz="2200" u="sng" dirty="0">
                <a:solidFill>
                  <a:schemeClr val="bg1"/>
                </a:solidFill>
              </a:rPr>
              <a:t>grow slightly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215A9-D96D-431E-96D1-7B19D2E2758A}"/>
              </a:ext>
            </a:extLst>
          </p:cNvPr>
          <p:cNvSpPr txBox="1"/>
          <p:nvPr/>
        </p:nvSpPr>
        <p:spPr>
          <a:xfrm>
            <a:off x="5338791" y="6453816"/>
            <a:ext cx="1679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Source: Yardi®Matrix</a:t>
            </a:r>
          </a:p>
        </p:txBody>
      </p:sp>
    </p:spTree>
    <p:extLst>
      <p:ext uri="{BB962C8B-B14F-4D97-AF65-F5344CB8AC3E}">
        <p14:creationId xmlns:p14="http://schemas.microsoft.com/office/powerpoint/2010/main" val="2081591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intersecting circles">
            <a:extLst>
              <a:ext uri="{FF2B5EF4-FFF2-40B4-BE49-F238E27FC236}">
                <a16:creationId xmlns:a16="http://schemas.microsoft.com/office/drawing/2014/main" id="{D2C4BFA1-2075-4901-9E24-E41D1FDD51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 title="ribbon">
            <a:extLst>
              <a:ext uri="{FF2B5EF4-FFF2-40B4-BE49-F238E27FC236}">
                <a16:creationId xmlns:a16="http://schemas.microsoft.com/office/drawing/2014/main" id="{053FB2EE-284F-4C87-AB3D-BBF87A9FAB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FA879-D5C5-4C7F-AEBB-2F02E7A2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Florida Multifamily </a:t>
            </a:r>
            <a:b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&amp; Emerging Trends</a:t>
            </a:r>
            <a: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C9C3D1-B631-438D-94F7-9AA05F3ED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53B888-8081-4881-AA50-0FA35834B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72" y="6274923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7">
            <a:extLst>
              <a:ext uri="{FF2B5EF4-FFF2-40B4-BE49-F238E27FC236}">
                <a16:creationId xmlns:a16="http://schemas.microsoft.com/office/drawing/2014/main" id="{125AB85A-A08A-4F8A-A5EA-69FD80C8AE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4" name="Freeform 23">
            <a:extLst>
              <a:ext uri="{FF2B5EF4-FFF2-40B4-BE49-F238E27FC236}">
                <a16:creationId xmlns:a16="http://schemas.microsoft.com/office/drawing/2014/main" id="{1AB1F50C-9536-4023-B698-A8BCC3E330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Rounded Rectangle 17">
            <a:extLst>
              <a:ext uri="{FF2B5EF4-FFF2-40B4-BE49-F238E27FC236}">
                <a16:creationId xmlns:a16="http://schemas.microsoft.com/office/drawing/2014/main" id="{018DF060-36A7-44DF-9E9A-E7C71624E2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BDE4C-D983-4AC4-A9DB-DADF2CCA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89" y="365125"/>
            <a:ext cx="4051933" cy="1611159"/>
          </a:xfrm>
        </p:spPr>
        <p:txBody>
          <a:bodyPr>
            <a:no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 Jobs &amp; More Jobs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236FCA-035B-4608-A9AB-8F026D6AF8BA}"/>
              </a:ext>
            </a:extLst>
          </p:cNvPr>
          <p:cNvSpPr txBox="1"/>
          <p:nvPr/>
        </p:nvSpPr>
        <p:spPr>
          <a:xfrm>
            <a:off x="77118" y="2458177"/>
            <a:ext cx="4294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232,000 more jobs in South Florida than prior peak in December of 2007</a:t>
            </a:r>
          </a:p>
          <a:p>
            <a:endParaRPr lang="en-US" dirty="0"/>
          </a:p>
          <a:p>
            <a:r>
              <a:rPr lang="en-US" dirty="0"/>
              <a:t>545,000 jobs created since trough of the prior cycle in July of 2010</a:t>
            </a:r>
          </a:p>
          <a:p>
            <a:endParaRPr lang="en-US" dirty="0"/>
          </a:p>
          <a:p>
            <a:r>
              <a:rPr lang="en-US" dirty="0"/>
              <a:t>Miami-Dade, Broward, and Palm Beach Counties all have unemployment rates at or near historic lows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3F7356-21FB-4850-9C03-EA9AC5CC8041}"/>
              </a:ext>
            </a:extLst>
          </p:cNvPr>
          <p:cNvSpPr txBox="1">
            <a:spLocks/>
          </p:cNvSpPr>
          <p:nvPr/>
        </p:nvSpPr>
        <p:spPr>
          <a:xfrm>
            <a:off x="4996072" y="101350"/>
            <a:ext cx="6707060" cy="1116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South Florida Job Growth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96AE21-17C7-451E-93CA-F34F1E50E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534AA5-B420-463F-8631-A0A591406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0D5CF2-00B4-4AF2-93AF-25E94856C350}"/>
              </a:ext>
            </a:extLst>
          </p:cNvPr>
          <p:cNvSpPr/>
          <p:nvPr/>
        </p:nvSpPr>
        <p:spPr>
          <a:xfrm>
            <a:off x="7020034" y="6501923"/>
            <a:ext cx="21034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US Department of Labor and Statistics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95E39-C1C0-44F7-8FC7-C7E7BCB60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759" y="2580684"/>
            <a:ext cx="6205777" cy="2773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3BED7-2B44-4FD5-8EA4-D8598377D046}"/>
              </a:ext>
            </a:extLst>
          </p:cNvPr>
          <p:cNvSpPr txBox="1"/>
          <p:nvPr/>
        </p:nvSpPr>
        <p:spPr>
          <a:xfrm>
            <a:off x="5403595" y="1218215"/>
            <a:ext cx="5745475" cy="769441"/>
          </a:xfrm>
          <a:prstGeom prst="rect">
            <a:avLst/>
          </a:prstGeom>
          <a:solidFill>
            <a:srgbClr val="0258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South Florida has added 574,000 jobs since January 2000</a:t>
            </a:r>
          </a:p>
        </p:txBody>
      </p:sp>
    </p:spTree>
    <p:extLst>
      <p:ext uri="{BB962C8B-B14F-4D97-AF65-F5344CB8AC3E}">
        <p14:creationId xmlns:p14="http://schemas.microsoft.com/office/powerpoint/2010/main" val="2156570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13">
            <a:extLst>
              <a:ext uri="{FF2B5EF4-FFF2-40B4-BE49-F238E27FC236}">
                <a16:creationId xmlns:a16="http://schemas.microsoft.com/office/drawing/2014/main" id="{50DA1EB8-87CF-4588-A1FD-4756F9A28F6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458040F-2812-4CAF-A0FB-4B5181746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02" y="1514523"/>
            <a:ext cx="2560320" cy="4511577"/>
          </a:xfrm>
          <a:prstGeom prst="rect">
            <a:avLst/>
          </a:prstGeom>
        </p:spPr>
      </p:pic>
      <p:cxnSp>
        <p:nvCxnSpPr>
          <p:cNvPr id="33" name="Straight Connector 15">
            <a:extLst>
              <a:ext uri="{FF2B5EF4-FFF2-40B4-BE49-F238E27FC236}">
                <a16:creationId xmlns:a16="http://schemas.microsoft.com/office/drawing/2014/main" id="{D2B31ED6-76F0-425A-9A41-C947AEF9C14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3B7A1FB-2A54-4E18-9C75-6CCDB8542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577321"/>
            <a:ext cx="2560320" cy="3697212"/>
          </a:xfrm>
          <a:prstGeom prst="rect">
            <a:avLst/>
          </a:prstGeom>
        </p:spPr>
      </p:pic>
      <p:pic>
        <p:nvPicPr>
          <p:cNvPr id="7" name="Picture 6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E3EF2672-5CB4-4FAB-BA97-51888831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635493"/>
            <a:ext cx="2560320" cy="3580867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AB94E58-88AE-4436-A5B4-094B6468C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855179"/>
            <a:ext cx="2560320" cy="3141496"/>
          </a:xfrm>
          <a:prstGeom prst="rect">
            <a:avLst/>
          </a:prstGeom>
        </p:spPr>
      </p:pic>
      <p:cxnSp>
        <p:nvCxnSpPr>
          <p:cNvPr id="34" name="Straight Connector 17">
            <a:extLst>
              <a:ext uri="{FF2B5EF4-FFF2-40B4-BE49-F238E27FC236}">
                <a16:creationId xmlns:a16="http://schemas.microsoft.com/office/drawing/2014/main" id="{D7A4E378-EA57-47B9-B1EB-58B998F6CF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0709D63-B515-4FAD-8A98-DF5D151467B8}"/>
              </a:ext>
            </a:extLst>
          </p:cNvPr>
          <p:cNvSpPr txBox="1"/>
          <p:nvPr/>
        </p:nvSpPr>
        <p:spPr>
          <a:xfrm>
            <a:off x="0" y="0"/>
            <a:ext cx="12192000" cy="1381991"/>
          </a:xfrm>
          <a:prstGeom prst="rect">
            <a:avLst/>
          </a:prstGeom>
          <a:solidFill>
            <a:srgbClr val="02587E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Investors Get Creative … Turning to Multifamily to Generate Returns 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E4B33D-3C09-4E35-9C51-0F8E10FF6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1B727-DB75-4449-BDBC-A8874232D1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641FEFB-1874-42C6-9FFF-D3D649501235}"/>
              </a:ext>
            </a:extLst>
          </p:cNvPr>
          <p:cNvSpPr txBox="1">
            <a:spLocks/>
          </p:cNvSpPr>
          <p:nvPr/>
        </p:nvSpPr>
        <p:spPr>
          <a:xfrm>
            <a:off x="1257195" y="4506694"/>
            <a:ext cx="3569391" cy="1926336"/>
          </a:xfrm>
          <a:prstGeom prst="ellipse">
            <a:avLst/>
          </a:prstGeom>
          <a:solidFill>
            <a:srgbClr val="02587E"/>
          </a:solidFill>
          <a:ln w="174625" cmpd="thinThick">
            <a:solidFill>
              <a:srgbClr val="02587E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>
                <a:solidFill>
                  <a:schemeClr val="bg1"/>
                </a:solidFill>
              </a:rPr>
              <a:t>Shopping Centers and Office Complexes Redeveloped Into Multifamily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77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CC515C3-EDBF-4D8B-B907-9BDC98F8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57" y="963877"/>
            <a:ext cx="4041111" cy="4930246"/>
          </a:xfrm>
          <a:solidFill>
            <a:srgbClr val="02587E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Frontier of Land for Housing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Golf Course</a:t>
            </a:r>
          </a:p>
        </p:txBody>
      </p:sp>
      <p:pic>
        <p:nvPicPr>
          <p:cNvPr id="1028" name="Picture 4" descr="http://communitynewspapers.com/wp-content/uploads/2014/05/Doral_White_Aerial.jpg">
            <a:extLst>
              <a:ext uri="{FF2B5EF4-FFF2-40B4-BE49-F238E27FC236}">
                <a16:creationId xmlns:a16="http://schemas.microsoft.com/office/drawing/2014/main" id="{004E3CC8-B61A-4250-B7B2-9D55A4B20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499" y="506371"/>
            <a:ext cx="5364709" cy="419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3C8C34F-2B0F-46D9-876F-541281D28B3B}"/>
              </a:ext>
            </a:extLst>
          </p:cNvPr>
          <p:cNvSpPr/>
          <p:nvPr/>
        </p:nvSpPr>
        <p:spPr>
          <a:xfrm>
            <a:off x="5509997" y="4967257"/>
            <a:ext cx="5364709" cy="1262462"/>
          </a:xfrm>
          <a:prstGeom prst="roundRect">
            <a:avLst/>
          </a:prstGeom>
          <a:solidFill>
            <a:srgbClr val="0258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will golf courses impact the housing market? </a:t>
            </a:r>
          </a:p>
          <a:p>
            <a:pPr algn="ctr"/>
            <a:r>
              <a:rPr lang="en-US" dirty="0"/>
              <a:t>Should we adjust our expectations?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9C9EFC-D4B3-43F4-9AEB-1AD27CFFC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4018"/>
            <a:ext cx="1147091" cy="505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9B997D-7A81-4C2D-A3B1-E0C1153F7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72" y="6274923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23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18C1A4-EC54-4CA5-AEFF-524AFB951FC9}"/>
              </a:ext>
            </a:extLst>
          </p:cNvPr>
          <p:cNvSpPr/>
          <p:nvPr/>
        </p:nvSpPr>
        <p:spPr>
          <a:xfrm>
            <a:off x="0" y="-32961"/>
            <a:ext cx="12192000" cy="858462"/>
          </a:xfrm>
          <a:prstGeom prst="rect">
            <a:avLst/>
          </a:prstGeom>
          <a:solidFill>
            <a:srgbClr val="02587E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2255B-0920-430D-805D-ACE691C7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811"/>
            <a:ext cx="12192000" cy="9796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Florida’s Emerging Live-Work-Play Urban Centers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2391B-16C9-44F5-8A8F-081EEB599ECB}"/>
              </a:ext>
            </a:extLst>
          </p:cNvPr>
          <p:cNvSpPr/>
          <p:nvPr/>
        </p:nvSpPr>
        <p:spPr>
          <a:xfrm>
            <a:off x="8930024" y="1290674"/>
            <a:ext cx="278077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South Florida Population Growth 230 per day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Or </a:t>
            </a:r>
          </a:p>
          <a:p>
            <a:pPr algn="ctr"/>
            <a:r>
              <a:rPr lang="en-US" sz="2200" u="sng" dirty="0">
                <a:solidFill>
                  <a:schemeClr val="bg1"/>
                </a:solidFill>
              </a:rPr>
              <a:t>83,950 per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65452A-ECC5-42B9-8F95-E4318115A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" y="6345698"/>
            <a:ext cx="1147091" cy="505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FD011-7694-4409-A94E-A215E2E2D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57" y="6269156"/>
            <a:ext cx="1295728" cy="583077"/>
          </a:xfrm>
          <a:prstGeom prst="rect">
            <a:avLst/>
          </a:prstGeom>
        </p:spPr>
      </p:pic>
      <p:pic>
        <p:nvPicPr>
          <p:cNvPr id="12" name="Picture 4" descr="Kcem8Zk.jpg (1500×1069)">
            <a:extLst>
              <a:ext uri="{FF2B5EF4-FFF2-40B4-BE49-F238E27FC236}">
                <a16:creationId xmlns:a16="http://schemas.microsoft.com/office/drawing/2014/main" id="{A86DA424-0615-4C43-ACD9-DB58195698B2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464" y="1086176"/>
            <a:ext cx="333756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background2.jpg (1422×801)">
            <a:extLst>
              <a:ext uri="{FF2B5EF4-FFF2-40B4-BE49-F238E27FC236}">
                <a16:creationId xmlns:a16="http://schemas.microsoft.com/office/drawing/2014/main" id="{61A3A9A1-3C6C-4261-A894-ABC49FE0B60E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6480" y="1086176"/>
            <a:ext cx="333756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2xgusfyhfiznvzdo21iazn16-wpengine.netdna-ssl.com/wp-content/uploads/2013/01/Aerial-Downtown-Dadeland.jpg">
            <a:extLst>
              <a:ext uri="{FF2B5EF4-FFF2-40B4-BE49-F238E27FC236}">
                <a16:creationId xmlns:a16="http://schemas.microsoft.com/office/drawing/2014/main" id="{26A222BE-EA1F-42C0-A725-F636094CC93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464" y="1086176"/>
            <a:ext cx="333756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CE6006-F465-4A3D-9075-B752950DB29D}"/>
              </a:ext>
            </a:extLst>
          </p:cNvPr>
          <p:cNvSpPr txBox="1"/>
          <p:nvPr/>
        </p:nvSpPr>
        <p:spPr>
          <a:xfrm>
            <a:off x="705633" y="3136117"/>
            <a:ext cx="3203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2587E"/>
                </a:solidFill>
              </a:rPr>
              <a:t>Midtown &amp; Edgewater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65DEB5-429A-437E-BC33-596C1870DE76}"/>
              </a:ext>
            </a:extLst>
          </p:cNvPr>
          <p:cNvSpPr txBox="1"/>
          <p:nvPr/>
        </p:nvSpPr>
        <p:spPr>
          <a:xfrm>
            <a:off x="4591611" y="3141863"/>
            <a:ext cx="3203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2587E"/>
                </a:solidFill>
              </a:rPr>
              <a:t>Doral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52C946-5999-4D4C-A7E0-4D6ACB2C91A5}"/>
              </a:ext>
            </a:extLst>
          </p:cNvPr>
          <p:cNvSpPr txBox="1"/>
          <p:nvPr/>
        </p:nvSpPr>
        <p:spPr>
          <a:xfrm>
            <a:off x="8641102" y="3134774"/>
            <a:ext cx="3203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2587E"/>
                </a:solidFill>
              </a:rPr>
              <a:t>Dadeland</a:t>
            </a:r>
          </a:p>
        </p:txBody>
      </p:sp>
      <p:pic>
        <p:nvPicPr>
          <p:cNvPr id="1028" name="Picture 4" descr="Image result for coral gables old spanish village aerial">
            <a:extLst>
              <a:ext uri="{FF2B5EF4-FFF2-40B4-BE49-F238E27FC236}">
                <a16:creationId xmlns:a16="http://schemas.microsoft.com/office/drawing/2014/main" id="{DE804FA9-53D7-4234-B29C-A4476450679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6" y="3714623"/>
            <a:ext cx="333756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C376E0-30DB-4652-9BEE-A633C26D97B7}"/>
              </a:ext>
            </a:extLst>
          </p:cNvPr>
          <p:cNvSpPr txBox="1"/>
          <p:nvPr/>
        </p:nvSpPr>
        <p:spPr>
          <a:xfrm>
            <a:off x="531536" y="5762312"/>
            <a:ext cx="344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2587E"/>
                </a:solidFill>
              </a:rPr>
              <a:t>Coral Gables</a:t>
            </a:r>
          </a:p>
        </p:txBody>
      </p:sp>
      <p:pic>
        <p:nvPicPr>
          <p:cNvPr id="1030" name="Picture 6" descr="Image result for sunrise urban centers aerial metropica">
            <a:extLst>
              <a:ext uri="{FF2B5EF4-FFF2-40B4-BE49-F238E27FC236}">
                <a16:creationId xmlns:a16="http://schemas.microsoft.com/office/drawing/2014/main" id="{61D0C1EC-D052-459A-BED9-B74A53A89F0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88" y="3689546"/>
            <a:ext cx="333756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314B2C-3C39-447C-8247-E0CFDB0FA7FB}"/>
              </a:ext>
            </a:extLst>
          </p:cNvPr>
          <p:cNvSpPr txBox="1"/>
          <p:nvPr/>
        </p:nvSpPr>
        <p:spPr>
          <a:xfrm>
            <a:off x="4416376" y="5761960"/>
            <a:ext cx="344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2587E"/>
                </a:solidFill>
              </a:rPr>
              <a:t>Sunrise</a:t>
            </a:r>
          </a:p>
        </p:txBody>
      </p:sp>
      <p:pic>
        <p:nvPicPr>
          <p:cNvPr id="1026" name="Picture 2" descr="Primary Photo">
            <a:extLst>
              <a:ext uri="{FF2B5EF4-FFF2-40B4-BE49-F238E27FC236}">
                <a16:creationId xmlns:a16="http://schemas.microsoft.com/office/drawing/2014/main" id="{3818DE04-F9C6-4E2B-AA15-08A907B94E5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542" y="3689872"/>
            <a:ext cx="333756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280196-339C-4ACB-9D55-DECFFF54B265}"/>
              </a:ext>
            </a:extLst>
          </p:cNvPr>
          <p:cNvSpPr txBox="1"/>
          <p:nvPr/>
        </p:nvSpPr>
        <p:spPr>
          <a:xfrm>
            <a:off x="8660712" y="5765525"/>
            <a:ext cx="3203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2587E"/>
                </a:solidFill>
              </a:rPr>
              <a:t>Plantation</a:t>
            </a:r>
          </a:p>
        </p:txBody>
      </p:sp>
    </p:spTree>
    <p:extLst>
      <p:ext uri="{BB962C8B-B14F-4D97-AF65-F5344CB8AC3E}">
        <p14:creationId xmlns:p14="http://schemas.microsoft.com/office/powerpoint/2010/main" val="1239151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80F515-F322-4B9A-9578-79C6F0DFB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A62332-5FF8-4A3D-A2C6-8EA721985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774" y="6280173"/>
            <a:ext cx="1295728" cy="583077"/>
          </a:xfrm>
          <a:prstGeom prst="rect">
            <a:avLst/>
          </a:prstGeom>
        </p:spPr>
      </p:pic>
      <p:sp>
        <p:nvSpPr>
          <p:cNvPr id="19" name="Parallelogram 18">
            <a:extLst>
              <a:ext uri="{FF2B5EF4-FFF2-40B4-BE49-F238E27FC236}">
                <a16:creationId xmlns:a16="http://schemas.microsoft.com/office/drawing/2014/main" id="{B22DC504-A3C5-4303-B37F-E4619AD61FDB}"/>
              </a:ext>
            </a:extLst>
          </p:cNvPr>
          <p:cNvSpPr/>
          <p:nvPr/>
        </p:nvSpPr>
        <p:spPr>
          <a:xfrm>
            <a:off x="1157481" y="0"/>
            <a:ext cx="8776227" cy="6858000"/>
          </a:xfrm>
          <a:prstGeom prst="parallelogram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474B3A-826E-478C-BDF9-42362E66C593}"/>
              </a:ext>
            </a:extLst>
          </p:cNvPr>
          <p:cNvGrpSpPr/>
          <p:nvPr/>
        </p:nvGrpSpPr>
        <p:grpSpPr>
          <a:xfrm>
            <a:off x="4119139" y="1725296"/>
            <a:ext cx="3925962" cy="3651730"/>
            <a:chOff x="4414672" y="1620479"/>
            <a:chExt cx="3049934" cy="3049934"/>
          </a:xfrm>
          <a:solidFill>
            <a:schemeClr val="tx1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2DF57E-C4C5-4703-A8D6-6424FE9191FD}"/>
                </a:ext>
              </a:extLst>
            </p:cNvPr>
            <p:cNvSpPr/>
            <p:nvPr/>
          </p:nvSpPr>
          <p:spPr>
            <a:xfrm>
              <a:off x="4414672" y="1620479"/>
              <a:ext cx="3049934" cy="304993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17A9ACFD-3C57-495B-8307-B8462ECFB08D}"/>
                </a:ext>
              </a:extLst>
            </p:cNvPr>
            <p:cNvSpPr txBox="1"/>
            <p:nvPr/>
          </p:nvSpPr>
          <p:spPr>
            <a:xfrm>
              <a:off x="4911728" y="2072465"/>
              <a:ext cx="2052333" cy="21468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57150" lvl="2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u="sng" dirty="0">
                  <a:solidFill>
                    <a:srgbClr val="02587E"/>
                  </a:solidFill>
                </a:rPr>
                <a:t>X Factors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rgbClr val="02587E"/>
                  </a:solidFill>
                </a:rPr>
                <a:t>Parking:  Required vs Needed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rgbClr val="02587E"/>
                  </a:solidFill>
                </a:rPr>
                <a:t>Chinese Policies &amp; Economy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rgbClr val="02587E"/>
                  </a:solidFill>
                </a:rPr>
                <a:t>Self driving cars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rgbClr val="02587E"/>
                  </a:solidFill>
                </a:rPr>
                <a:t>Inflation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rgbClr val="02587E"/>
                  </a:solidFill>
                </a:rPr>
                <a:t>Mass Transit Advances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</a:pPr>
              <a:r>
                <a:rPr lang="en-US" sz="1400" dirty="0">
                  <a:solidFill>
                    <a:srgbClr val="02587E"/>
                  </a:solidFill>
                </a:rPr>
                <a:t>Revenue Management Software &amp; Dynamic Pricing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</a:pPr>
              <a:r>
                <a:rPr lang="en-US" sz="1400" dirty="0">
                  <a:solidFill>
                    <a:srgbClr val="02587E"/>
                  </a:solidFill>
                </a:rPr>
                <a:t>3D Printing (Construction Costs)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</a:pPr>
              <a:r>
                <a:rPr lang="en-US" sz="1400" dirty="0">
                  <a:solidFill>
                    <a:srgbClr val="02587E"/>
                  </a:solidFill>
                </a:rPr>
                <a:t>Unknown……….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2D33FB-0ED1-45FD-BD77-CB7A9EDAD2AF}"/>
              </a:ext>
            </a:extLst>
          </p:cNvPr>
          <p:cNvGrpSpPr/>
          <p:nvPr/>
        </p:nvGrpSpPr>
        <p:grpSpPr>
          <a:xfrm>
            <a:off x="304192" y="1699925"/>
            <a:ext cx="3925962" cy="3651730"/>
            <a:chOff x="7550672" y="-16140"/>
            <a:chExt cx="3049934" cy="3049934"/>
          </a:xfrm>
          <a:solidFill>
            <a:srgbClr val="02587E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FDF132C-F74A-49B3-88C0-F6830985A623}"/>
                </a:ext>
              </a:extLst>
            </p:cNvPr>
            <p:cNvSpPr/>
            <p:nvPr/>
          </p:nvSpPr>
          <p:spPr>
            <a:xfrm>
              <a:off x="7550672" y="-16140"/>
              <a:ext cx="3049934" cy="304993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4">
              <a:extLst>
                <a:ext uri="{FF2B5EF4-FFF2-40B4-BE49-F238E27FC236}">
                  <a16:creationId xmlns:a16="http://schemas.microsoft.com/office/drawing/2014/main" id="{49331B84-803F-4820-A519-F14C3EE8653E}"/>
                </a:ext>
              </a:extLst>
            </p:cNvPr>
            <p:cNvSpPr txBox="1"/>
            <p:nvPr/>
          </p:nvSpPr>
          <p:spPr>
            <a:xfrm>
              <a:off x="8044030" y="613239"/>
              <a:ext cx="2051786" cy="19488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u="sng" dirty="0">
                  <a:solidFill>
                    <a:schemeClr val="tx1"/>
                  </a:solidFill>
                </a:rPr>
                <a:t>Regulations &amp; Politics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New Fed Chairman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ECB &amp; BOJ Policies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Mortgage Financing 	</a:t>
              </a:r>
            </a:p>
            <a:p>
              <a:pPr marL="571500" lvl="3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Fannie &amp; Freddie provide liquidity to multifamily</a:t>
              </a:r>
            </a:p>
            <a:p>
              <a:pPr marL="571500" lvl="3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Policy changes for borrowers and homeownership</a:t>
              </a:r>
            </a:p>
            <a:p>
              <a:pPr marL="114300" lvl="2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New Tax Regulations and their impact on Florida</a:t>
              </a:r>
            </a:p>
            <a:p>
              <a:pPr marL="571500" lvl="3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Low tax State</a:t>
              </a:r>
            </a:p>
            <a:p>
              <a:pPr marL="571500" lvl="3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Passthrough entities</a:t>
              </a:r>
            </a:p>
            <a:p>
              <a:pPr marL="514350" lvl="3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66EC3527-CC77-4007-BF3F-62BAB00E9547}"/>
              </a:ext>
            </a:extLst>
          </p:cNvPr>
          <p:cNvSpPr txBox="1">
            <a:spLocks/>
          </p:cNvSpPr>
          <p:nvPr/>
        </p:nvSpPr>
        <p:spPr>
          <a:xfrm>
            <a:off x="833002" y="0"/>
            <a:ext cx="10520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and X Factors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6ADF14-BEEF-4D52-8CCF-8C2889158BE4}"/>
              </a:ext>
            </a:extLst>
          </p:cNvPr>
          <p:cNvSpPr/>
          <p:nvPr/>
        </p:nvSpPr>
        <p:spPr>
          <a:xfrm>
            <a:off x="7945107" y="1578788"/>
            <a:ext cx="3925962" cy="3651730"/>
          </a:xfrm>
          <a:prstGeom prst="ellipse">
            <a:avLst/>
          </a:prstGeom>
          <a:solidFill>
            <a:srgbClr val="02587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4">
            <a:extLst>
              <a:ext uri="{FF2B5EF4-FFF2-40B4-BE49-F238E27FC236}">
                <a16:creationId xmlns:a16="http://schemas.microsoft.com/office/drawing/2014/main" id="{3E6817E5-FE63-4A1E-B87D-4716F2600B58}"/>
              </a:ext>
            </a:extLst>
          </p:cNvPr>
          <p:cNvSpPr txBox="1"/>
          <p:nvPr/>
        </p:nvSpPr>
        <p:spPr>
          <a:xfrm>
            <a:off x="8824510" y="2247438"/>
            <a:ext cx="2405026" cy="2374293"/>
          </a:xfrm>
          <a:prstGeom prst="rect">
            <a:avLst/>
          </a:prstGeom>
          <a:solidFill>
            <a:srgbClr val="02587E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u="sng" kern="1200" dirty="0">
                <a:solidFill>
                  <a:schemeClr val="tx1"/>
                </a:solidFill>
              </a:rPr>
              <a:t>Future Valuation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Interest Rates 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Interest only terms future availability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Currencies &amp; Exchange Rates  Canada = largest foreign Commercial Real Estate investor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Yield and investment alternatives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Impact of new insurance rates to bottom line after destructive hurricane season</a:t>
            </a:r>
          </a:p>
        </p:txBody>
      </p:sp>
    </p:spTree>
    <p:extLst>
      <p:ext uri="{BB962C8B-B14F-4D97-AF65-F5344CB8AC3E}">
        <p14:creationId xmlns:p14="http://schemas.microsoft.com/office/powerpoint/2010/main" val="1136074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EF89B1BD-AB5E-45E2-BF01-033E013EA3C5}"/>
              </a:ext>
            </a:extLst>
          </p:cNvPr>
          <p:cNvSpPr/>
          <p:nvPr/>
        </p:nvSpPr>
        <p:spPr>
          <a:xfrm>
            <a:off x="-227483" y="0"/>
            <a:ext cx="9549245" cy="6867818"/>
          </a:xfrm>
          <a:prstGeom prst="snip1Rect">
            <a:avLst>
              <a:gd name="adj" fmla="val 50000"/>
            </a:avLst>
          </a:prstGeom>
          <a:solidFill>
            <a:srgbClr val="0258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4163F-78CD-4C3B-A3E0-EDEC43B91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597" y="-45267"/>
            <a:ext cx="6154558" cy="1433392"/>
          </a:xfrm>
        </p:spPr>
        <p:txBody>
          <a:bodyPr>
            <a:normAutofit fontScale="25000" lnSpcReduction="20000"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pPr algn="l"/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7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CCIM Commercial Real Estate Outlook Conference</a:t>
            </a:r>
          </a:p>
          <a:p>
            <a:pPr algn="l"/>
            <a:endParaRPr lang="en-US" sz="7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7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17, 2018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E6EC0CC-DA6A-46FB-820D-7775CCACF1FD}"/>
              </a:ext>
            </a:extLst>
          </p:cNvPr>
          <p:cNvSpPr txBox="1">
            <a:spLocks/>
          </p:cNvSpPr>
          <p:nvPr/>
        </p:nvSpPr>
        <p:spPr>
          <a:xfrm>
            <a:off x="394966" y="1983036"/>
            <a:ext cx="3549068" cy="3822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By:</a:t>
            </a:r>
          </a:p>
          <a:p>
            <a:pPr algn="l"/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Mekras, Managing Director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Aztec Group, Inc.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2665 South Bayshore Drive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 2 A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Coconut Grove, Florida, 33133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www.aztecgroup.com</a:t>
            </a:r>
          </a:p>
          <a:p>
            <a:pPr algn="l"/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A62C47-5A67-4DF4-A5E6-FADC4515E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874" y="5629363"/>
            <a:ext cx="2668527" cy="1200837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8CFF34D-FCB3-4524-8B82-CB323347EB58}"/>
              </a:ext>
            </a:extLst>
          </p:cNvPr>
          <p:cNvSpPr txBox="1">
            <a:spLocks/>
          </p:cNvSpPr>
          <p:nvPr/>
        </p:nvSpPr>
        <p:spPr>
          <a:xfrm>
            <a:off x="3753279" y="1970183"/>
            <a:ext cx="3549068" cy="3822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3A541-AE42-4246-8E53-237F7A4312EE}"/>
              </a:ext>
            </a:extLst>
          </p:cNvPr>
          <p:cNvSpPr txBox="1"/>
          <p:nvPr/>
        </p:nvSpPr>
        <p:spPr>
          <a:xfrm>
            <a:off x="372939" y="6154755"/>
            <a:ext cx="91236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solidFill>
                  <a:schemeClr val="bg1"/>
                </a:solidFill>
              </a:rPr>
              <a:t>Although the information contained herein is believed to be correct, Aztec Group, Inc. has not independently verified the information contained</a:t>
            </a:r>
          </a:p>
          <a:p>
            <a:pPr algn="just"/>
            <a:r>
              <a:rPr lang="en-US" sz="1100" dirty="0">
                <a:solidFill>
                  <a:schemeClr val="bg1"/>
                </a:solidFill>
              </a:rPr>
              <a:t>herein and disclaims any and all responsibility for any inaccuracies. No representation or warranty, expressed or implied, is made as to the accuracy or</a:t>
            </a:r>
          </a:p>
          <a:p>
            <a:pPr algn="just"/>
            <a:r>
              <a:rPr lang="en-US" sz="1100" dirty="0">
                <a:solidFill>
                  <a:schemeClr val="bg1"/>
                </a:solidFill>
              </a:rPr>
              <a:t>Completeness, or any other written or oral communication transmitted in the course of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763342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464E46F-0DCC-4759-BB32-2C7A1105A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9800" y="160811"/>
            <a:ext cx="6949513" cy="2779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BB7E9-6A02-44E0-AFF8-CA802FD0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2" y="248483"/>
            <a:ext cx="3305835" cy="2869290"/>
          </a:xfrm>
          <a:prstGeom prst="ellipse">
            <a:avLst/>
          </a:prstGeom>
          <a:solidFill>
            <a:srgbClr val="02587E"/>
          </a:solidFill>
          <a:ln w="174625" cmpd="thinThick">
            <a:solidFill>
              <a:srgbClr val="02587E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Florida Driven by Population Growth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0E88C19-7AE1-42B6-BC7F-DB9E46E928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7760817"/>
              </p:ext>
            </p:extLst>
          </p:nvPr>
        </p:nvGraphicFramePr>
        <p:xfrm>
          <a:off x="2801478" y="3206241"/>
          <a:ext cx="4664369" cy="3000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0AA8A555-1B02-40D7-8FA4-926CBF10D3A4}"/>
              </a:ext>
            </a:extLst>
          </p:cNvPr>
          <p:cNvSpPr/>
          <p:nvPr/>
        </p:nvSpPr>
        <p:spPr>
          <a:xfrm>
            <a:off x="3293701" y="6481745"/>
            <a:ext cx="32864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* Source: University of Florida Bureau of Economic and Business Research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E6B547-F2D5-4FB9-AAA6-C69C5E608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B6F7F6-6A88-437E-8521-D73B8C31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313867C-44DE-4BAF-95E1-27BDC0AD5321}"/>
              </a:ext>
            </a:extLst>
          </p:cNvPr>
          <p:cNvSpPr txBox="1">
            <a:spLocks/>
          </p:cNvSpPr>
          <p:nvPr/>
        </p:nvSpPr>
        <p:spPr>
          <a:xfrm>
            <a:off x="8722538" y="3140139"/>
            <a:ext cx="3229427" cy="3000221"/>
          </a:xfrm>
          <a:prstGeom prst="ellipse">
            <a:avLst/>
          </a:prstGeom>
          <a:solidFill>
            <a:srgbClr val="02587E"/>
          </a:solidFill>
          <a:ln w="174625" cmpd="thinThick">
            <a:solidFill>
              <a:srgbClr val="02587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900 per day or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 328,000 per year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71B32C9-EF94-488A-A27A-74B2F4E98FF4}"/>
              </a:ext>
            </a:extLst>
          </p:cNvPr>
          <p:cNvSpPr txBox="1">
            <a:spLocks/>
          </p:cNvSpPr>
          <p:nvPr/>
        </p:nvSpPr>
        <p:spPr>
          <a:xfrm>
            <a:off x="51196" y="4439798"/>
            <a:ext cx="2636920" cy="1505043"/>
          </a:xfrm>
          <a:prstGeom prst="ellipse">
            <a:avLst/>
          </a:prstGeom>
          <a:solidFill>
            <a:schemeClr val="bg1"/>
          </a:solidFill>
          <a:ln w="63500" cmpd="sng">
            <a:solidFill>
              <a:srgbClr val="02587E"/>
            </a:solidFill>
            <a:prstDash val="solid"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solidFill>
                  <a:srgbClr val="02587E"/>
                </a:solidFill>
              </a:rPr>
              <a:t> 5 Million people added since 2000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312E21C-E1AE-41FB-9B61-32F5CAF1AA89}"/>
              </a:ext>
            </a:extLst>
          </p:cNvPr>
          <p:cNvSpPr txBox="1">
            <a:spLocks/>
          </p:cNvSpPr>
          <p:nvPr/>
        </p:nvSpPr>
        <p:spPr>
          <a:xfrm>
            <a:off x="6580178" y="2327315"/>
            <a:ext cx="2184005" cy="995313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02587E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rgbClr val="02587E"/>
                </a:solidFill>
              </a:rPr>
              <a:t>25 Million People in 2030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6685E6-671C-4FFC-8A9C-0E11D0C85130}"/>
              </a:ext>
            </a:extLst>
          </p:cNvPr>
          <p:cNvCxnSpPr/>
          <p:nvPr/>
        </p:nvCxnSpPr>
        <p:spPr>
          <a:xfrm flipH="1">
            <a:off x="7295273" y="3324474"/>
            <a:ext cx="341147" cy="527559"/>
          </a:xfrm>
          <a:prstGeom prst="straightConnector1">
            <a:avLst/>
          </a:prstGeom>
          <a:ln w="57150">
            <a:solidFill>
              <a:srgbClr val="0258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137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18C1A4-EC54-4CA5-AEFF-524AFB951FC9}"/>
              </a:ext>
            </a:extLst>
          </p:cNvPr>
          <p:cNvSpPr/>
          <p:nvPr/>
        </p:nvSpPr>
        <p:spPr>
          <a:xfrm>
            <a:off x="0" y="-32961"/>
            <a:ext cx="12192000" cy="858462"/>
          </a:xfrm>
          <a:prstGeom prst="rect">
            <a:avLst/>
          </a:prstGeom>
          <a:solidFill>
            <a:srgbClr val="02587E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2255B-0920-430D-805D-ACE691C7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4079"/>
            <a:ext cx="12192000" cy="140458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 is Booming in South Florida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632AA0D-FF70-465B-9E72-2F17A4DC80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85894"/>
              </p:ext>
            </p:extLst>
          </p:nvPr>
        </p:nvGraphicFramePr>
        <p:xfrm>
          <a:off x="0" y="894495"/>
          <a:ext cx="8508866" cy="515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D651EA5-3DA1-4F0D-ADFE-5AF71BD17747}"/>
              </a:ext>
            </a:extLst>
          </p:cNvPr>
          <p:cNvSpPr/>
          <p:nvPr/>
        </p:nvSpPr>
        <p:spPr>
          <a:xfrm>
            <a:off x="3293701" y="6481745"/>
            <a:ext cx="32864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* Source: University of Florida Bureau of Economic and Business Research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9534BB-A9EA-4F47-B1D3-6DA4A24E16C3}"/>
              </a:ext>
            </a:extLst>
          </p:cNvPr>
          <p:cNvSpPr/>
          <p:nvPr/>
        </p:nvSpPr>
        <p:spPr>
          <a:xfrm>
            <a:off x="8930024" y="885285"/>
            <a:ext cx="2780778" cy="2724411"/>
          </a:xfrm>
          <a:prstGeom prst="ellipse">
            <a:avLst/>
          </a:prstGeom>
          <a:solidFill>
            <a:srgbClr val="0258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2391B-16C9-44F5-8A8F-081EEB599ECB}"/>
              </a:ext>
            </a:extLst>
          </p:cNvPr>
          <p:cNvSpPr/>
          <p:nvPr/>
        </p:nvSpPr>
        <p:spPr>
          <a:xfrm>
            <a:off x="8930024" y="1290674"/>
            <a:ext cx="278077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South Florida Population Growth 230 per day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Or </a:t>
            </a:r>
          </a:p>
          <a:p>
            <a:pPr algn="ctr"/>
            <a:r>
              <a:rPr lang="en-US" sz="2200" u="sng" dirty="0">
                <a:solidFill>
                  <a:schemeClr val="bg1"/>
                </a:solidFill>
              </a:rPr>
              <a:t>83,950 per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65452A-ECC5-42B9-8F95-E4318115A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FD011-7694-4409-A94E-A215E2E2D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7D5D389-FC2C-4E28-874D-F2FA9D65C237}"/>
              </a:ext>
            </a:extLst>
          </p:cNvPr>
          <p:cNvSpPr txBox="1">
            <a:spLocks/>
          </p:cNvSpPr>
          <p:nvPr/>
        </p:nvSpPr>
        <p:spPr>
          <a:xfrm>
            <a:off x="8623300" y="3796480"/>
            <a:ext cx="3403600" cy="2409982"/>
          </a:xfrm>
          <a:prstGeom prst="ellipse">
            <a:avLst/>
          </a:prstGeom>
          <a:solidFill>
            <a:schemeClr val="bg1"/>
          </a:solidFill>
          <a:ln w="76200" cmpd="sng">
            <a:solidFill>
              <a:srgbClr val="02587E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rgbClr val="02587E"/>
                </a:solidFill>
              </a:rPr>
              <a:t>250,000 are expected by 2020, 1 million people added since 2000 </a:t>
            </a:r>
          </a:p>
        </p:txBody>
      </p:sp>
    </p:spTree>
    <p:extLst>
      <p:ext uri="{BB962C8B-B14F-4D97-AF65-F5344CB8AC3E}">
        <p14:creationId xmlns:p14="http://schemas.microsoft.com/office/powerpoint/2010/main" val="11802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7">
            <a:extLst>
              <a:ext uri="{FF2B5EF4-FFF2-40B4-BE49-F238E27FC236}">
                <a16:creationId xmlns:a16="http://schemas.microsoft.com/office/drawing/2014/main" id="{125AB85A-A08A-4F8A-A5EA-69FD80C8AE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4" name="Freeform 23">
            <a:extLst>
              <a:ext uri="{FF2B5EF4-FFF2-40B4-BE49-F238E27FC236}">
                <a16:creationId xmlns:a16="http://schemas.microsoft.com/office/drawing/2014/main" id="{1AB1F50C-9536-4023-B698-A8BCC3E330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Rounded Rectangle 17">
            <a:extLst>
              <a:ext uri="{FF2B5EF4-FFF2-40B4-BE49-F238E27FC236}">
                <a16:creationId xmlns:a16="http://schemas.microsoft.com/office/drawing/2014/main" id="{018DF060-36A7-44DF-9E9A-E7C71624E2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BDE4C-D983-4AC4-A9DB-DADF2CCA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06" y="153060"/>
            <a:ext cx="3702470" cy="125709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Household Size Trends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BFD7BC6-16DA-46CF-861B-B673CBDFEE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3985018"/>
              </p:ext>
            </p:extLst>
          </p:nvPr>
        </p:nvGraphicFramePr>
        <p:xfrm>
          <a:off x="4964465" y="429658"/>
          <a:ext cx="6808479" cy="5584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EBDD344-53DC-49B0-96F5-5DFB3B95A8F2}"/>
              </a:ext>
            </a:extLst>
          </p:cNvPr>
          <p:cNvSpPr txBox="1"/>
          <p:nvPr/>
        </p:nvSpPr>
        <p:spPr>
          <a:xfrm>
            <a:off x="147880" y="1473037"/>
            <a:ext cx="43585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Household size</a:t>
            </a:r>
            <a:r>
              <a:rPr lang="en-US" sz="2000" dirty="0"/>
              <a:t> will be the </a:t>
            </a:r>
            <a:r>
              <a:rPr lang="en-US" sz="2000" u="sng" dirty="0"/>
              <a:t>key variable </a:t>
            </a:r>
            <a:r>
              <a:rPr lang="en-US" sz="2000" dirty="0"/>
              <a:t>impacting </a:t>
            </a:r>
            <a:r>
              <a:rPr lang="en-US" sz="2000" u="sng" dirty="0"/>
              <a:t>housing demand </a:t>
            </a:r>
            <a:r>
              <a:rPr lang="en-US" sz="2000" dirty="0"/>
              <a:t>in the future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Housing production remains limited and lower than averages over the last 30 years </a:t>
            </a:r>
          </a:p>
          <a:p>
            <a:endParaRPr lang="en-US" sz="2000" dirty="0"/>
          </a:p>
          <a:p>
            <a:r>
              <a:rPr lang="en-US" sz="2000" dirty="0"/>
              <a:t>Demand continues to outpace supply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0FA58-89AC-4C4E-9622-6F0623D87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14AA-0BCA-4B87-B3E0-1E2346F16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C80617A-03E7-4DD1-BCEC-94ED9E5F88EE}"/>
              </a:ext>
            </a:extLst>
          </p:cNvPr>
          <p:cNvSpPr/>
          <p:nvPr/>
        </p:nvSpPr>
        <p:spPr>
          <a:xfrm>
            <a:off x="6301649" y="6042173"/>
            <a:ext cx="37553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* Source: University of Florida Bureau of Economic and Business Research</a:t>
            </a:r>
          </a:p>
        </p:txBody>
      </p:sp>
      <p:pic>
        <p:nvPicPr>
          <p:cNvPr id="14" name="Content Placeholder 3" descr="A close up of a map&#10;&#10;Description generated with high confidence">
            <a:extLst>
              <a:ext uri="{FF2B5EF4-FFF2-40B4-BE49-F238E27FC236}">
                <a16:creationId xmlns:a16="http://schemas.microsoft.com/office/drawing/2014/main" id="{B02B6DEE-B133-46F0-8E3A-92BD5F48D8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1"/>
          <a:stretch/>
        </p:blipFill>
        <p:spPr>
          <a:xfrm>
            <a:off x="0" y="2526446"/>
            <a:ext cx="4650439" cy="18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56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5E72620-BB05-4AF9-A26F-B93F3498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933"/>
            <a:ext cx="3494362" cy="20930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Housing Production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D135D71-852D-47CE-8392-CC9C19EFCC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2283302"/>
              </p:ext>
            </p:extLst>
          </p:nvPr>
        </p:nvGraphicFramePr>
        <p:xfrm>
          <a:off x="4569630" y="794280"/>
          <a:ext cx="6935789" cy="520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A3DC6280-FCA8-4D19-B30A-A33887286D63}"/>
              </a:ext>
            </a:extLst>
          </p:cNvPr>
          <p:cNvSpPr/>
          <p:nvPr/>
        </p:nvSpPr>
        <p:spPr>
          <a:xfrm>
            <a:off x="7182703" y="6108319"/>
            <a:ext cx="273344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Includes: for rent and for sale (including low income housing)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7E111F-8B18-4147-9AB2-C312A487AB0D}"/>
              </a:ext>
            </a:extLst>
          </p:cNvPr>
          <p:cNvSpPr txBox="1">
            <a:spLocks/>
          </p:cNvSpPr>
          <p:nvPr/>
        </p:nvSpPr>
        <p:spPr>
          <a:xfrm>
            <a:off x="389301" y="2919471"/>
            <a:ext cx="4180329" cy="286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7200" dirty="0">
                <a:solidFill>
                  <a:schemeClr val="bg1"/>
                </a:solidFill>
              </a:rPr>
              <a:t>18,362 annual average of Housing Permits </a:t>
            </a:r>
          </a:p>
          <a:p>
            <a:pPr algn="ctr">
              <a:lnSpc>
                <a:spcPct val="120000"/>
              </a:lnSpc>
            </a:pPr>
            <a:r>
              <a:rPr lang="en-US" sz="7200" dirty="0">
                <a:solidFill>
                  <a:schemeClr val="bg1"/>
                </a:solidFill>
              </a:rPr>
              <a:t>(2005 to 2016)</a:t>
            </a:r>
          </a:p>
          <a:p>
            <a:pPr algn="ctr">
              <a:lnSpc>
                <a:spcPct val="120000"/>
              </a:lnSpc>
            </a:pPr>
            <a:endParaRPr lang="en-US" sz="72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7200" b="1" u="sng" dirty="0">
                <a:solidFill>
                  <a:schemeClr val="bg1"/>
                </a:solidFill>
              </a:rPr>
              <a:t>South Florida:</a:t>
            </a:r>
          </a:p>
          <a:p>
            <a:pPr algn="ctr">
              <a:lnSpc>
                <a:spcPct val="120000"/>
              </a:lnSpc>
            </a:pPr>
            <a:r>
              <a:rPr lang="en-US" sz="7200" dirty="0">
                <a:solidFill>
                  <a:schemeClr val="bg1"/>
                </a:solidFill>
              </a:rPr>
              <a:t>83,950 annual population growth per year</a:t>
            </a:r>
          </a:p>
          <a:p>
            <a:pPr algn="ctr">
              <a:lnSpc>
                <a:spcPct val="120000"/>
              </a:lnSpc>
            </a:pPr>
            <a:r>
              <a:rPr lang="en-US" sz="7200" dirty="0">
                <a:solidFill>
                  <a:schemeClr val="bg1"/>
                </a:solidFill>
              </a:rPr>
              <a:t>2.62 people per household</a:t>
            </a:r>
          </a:p>
          <a:p>
            <a:pPr algn="ctr">
              <a:lnSpc>
                <a:spcPct val="120000"/>
              </a:lnSpc>
            </a:pPr>
            <a:r>
              <a:rPr lang="en-US" sz="7200" u="sng" dirty="0">
                <a:solidFill>
                  <a:schemeClr val="bg1"/>
                </a:solidFill>
              </a:rPr>
              <a:t>32,041 Housing Units required per year</a:t>
            </a:r>
          </a:p>
          <a:p>
            <a:pPr algn="ctr">
              <a:lnSpc>
                <a:spcPct val="120000"/>
              </a:lnSpc>
            </a:pPr>
            <a:endParaRPr lang="en-US" sz="72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7200" u="sng" dirty="0">
                <a:solidFill>
                  <a:schemeClr val="bg1"/>
                </a:solidFill>
              </a:rPr>
              <a:t>16,120 Units per year since 2010</a:t>
            </a:r>
          </a:p>
          <a:p>
            <a:pPr algn="ctr">
              <a:lnSpc>
                <a:spcPct val="120000"/>
              </a:lnSpc>
            </a:pPr>
            <a:r>
              <a:rPr lang="en-US" sz="7200" dirty="0">
                <a:solidFill>
                  <a:schemeClr val="bg1"/>
                </a:solidFill>
              </a:rPr>
              <a:t>(Under Supplied)</a:t>
            </a:r>
          </a:p>
          <a:p>
            <a:pPr algn="ctr">
              <a:lnSpc>
                <a:spcPct val="120000"/>
              </a:lnSpc>
            </a:pPr>
            <a:endParaRPr lang="en-US" sz="72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7200" dirty="0">
                <a:solidFill>
                  <a:schemeClr val="bg1"/>
                </a:solidFill>
              </a:rPr>
              <a:t>5,822 Single Family Permitted per year since 2010 </a:t>
            </a:r>
          </a:p>
          <a:p>
            <a:pPr algn="ctr">
              <a:lnSpc>
                <a:spcPct val="120000"/>
              </a:lnSpc>
            </a:pPr>
            <a:r>
              <a:rPr lang="en-US" sz="7200" dirty="0">
                <a:solidFill>
                  <a:schemeClr val="bg1"/>
                </a:solidFill>
              </a:rPr>
              <a:t>(Lack of Land)</a:t>
            </a:r>
          </a:p>
          <a:p>
            <a:pPr algn="ctr">
              <a:lnSpc>
                <a:spcPct val="120000"/>
              </a:lnSpc>
            </a:pPr>
            <a:endParaRPr lang="en-US" sz="3000" b="1" u="sng" dirty="0">
              <a:solidFill>
                <a:schemeClr val="accent1"/>
              </a:solidFill>
            </a:endParaRPr>
          </a:p>
          <a:p>
            <a:pPr algn="ctr"/>
            <a:endParaRPr lang="en-US" sz="2400" b="1" u="sng" dirty="0">
              <a:solidFill>
                <a:schemeClr val="accent1"/>
              </a:solidFill>
            </a:endParaRPr>
          </a:p>
          <a:p>
            <a:pPr algn="r"/>
            <a:r>
              <a:rPr lang="en-US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FC634-9451-4CB1-98A6-4F8DBA2F5059}"/>
              </a:ext>
            </a:extLst>
          </p:cNvPr>
          <p:cNvSpPr txBox="1"/>
          <p:nvPr/>
        </p:nvSpPr>
        <p:spPr>
          <a:xfrm>
            <a:off x="6477622" y="2439970"/>
            <a:ext cx="258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2587E"/>
                </a:solidFill>
              </a:rPr>
              <a:t>32,041  Implied Demand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21405F-A1B2-4A32-9D89-BBDEBB760139}"/>
              </a:ext>
            </a:extLst>
          </p:cNvPr>
          <p:cNvSpPr txBox="1"/>
          <p:nvPr/>
        </p:nvSpPr>
        <p:spPr>
          <a:xfrm>
            <a:off x="6544027" y="3469780"/>
            <a:ext cx="258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2587E"/>
                </a:solidFill>
              </a:rPr>
              <a:t>18,362  Average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EBFCB5-0905-4E9E-BA27-257DF7C0B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0A0F31-A35E-4DAA-82CB-FAB5F3E30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57" y="6291190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40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intersecting circles">
            <a:extLst>
              <a:ext uri="{FF2B5EF4-FFF2-40B4-BE49-F238E27FC236}">
                <a16:creationId xmlns:a16="http://schemas.microsoft.com/office/drawing/2014/main" id="{D2C4BFA1-2075-4901-9E24-E41D1FDD51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 title="ribbon">
            <a:extLst>
              <a:ext uri="{FF2B5EF4-FFF2-40B4-BE49-F238E27FC236}">
                <a16:creationId xmlns:a16="http://schemas.microsoft.com/office/drawing/2014/main" id="{053FB2EE-284F-4C87-AB3D-BBF87A9FAB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FA879-D5C5-4C7F-AEBB-2F02E7A2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South Florida </a:t>
            </a:r>
            <a: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Multifamily</a:t>
            </a:r>
            <a: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Investor Demand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73915B-BB4C-4236-9595-A130A83A0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6715"/>
            <a:ext cx="1147091" cy="50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EC37CF-5E98-4CCA-BA5A-BDDB19A5F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72" y="6274923"/>
            <a:ext cx="1295728" cy="5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9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2CAA84D-9AA0-4410-80D6-EAC970BC3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/>
          <a:stretch/>
        </p:blipFill>
        <p:spPr>
          <a:xfrm>
            <a:off x="0" y="6216274"/>
            <a:ext cx="1462088" cy="6447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5655A7-7851-44D2-9162-9CAD8FB17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72" y="6247122"/>
            <a:ext cx="1295728" cy="583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FA0E13-79F9-42B7-9AF7-721BE8E6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600" y="0"/>
            <a:ext cx="12192000" cy="1662887"/>
          </a:xfrm>
          <a:solidFill>
            <a:srgbClr val="02587E"/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South Florida Multifamily Cap Rate Trends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CEF6BEE-88D2-4501-8FAC-C0B40B432449}"/>
              </a:ext>
            </a:extLst>
          </p:cNvPr>
          <p:cNvSpPr/>
          <p:nvPr/>
        </p:nvSpPr>
        <p:spPr>
          <a:xfrm>
            <a:off x="1870171" y="1791104"/>
            <a:ext cx="2256787" cy="2708145"/>
          </a:xfrm>
          <a:prstGeom prst="rect">
            <a:avLst/>
          </a:prstGeom>
          <a:solidFill>
            <a:srgbClr val="02587E"/>
          </a:solidFill>
          <a:ln>
            <a:noFill/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New &amp; Core Communities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&lt;4.00% to 5.25%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731BEF6-B10F-4752-8ACD-A9D5970DB87C}"/>
              </a:ext>
            </a:extLst>
          </p:cNvPr>
          <p:cNvSpPr/>
          <p:nvPr/>
        </p:nvSpPr>
        <p:spPr>
          <a:xfrm>
            <a:off x="7808349" y="1791104"/>
            <a:ext cx="2407456" cy="2708145"/>
          </a:xfrm>
          <a:prstGeom prst="rect">
            <a:avLst/>
          </a:prstGeom>
          <a:solidFill>
            <a:srgbClr val="02587E"/>
          </a:solidFill>
          <a:ln>
            <a:noFill/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B- &amp; C Class Communities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5.00% to 5.75%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308ECAC-5A88-479A-AACB-2C812E8E2A69}"/>
              </a:ext>
            </a:extLst>
          </p:cNvPr>
          <p:cNvSpPr/>
          <p:nvPr/>
        </p:nvSpPr>
        <p:spPr>
          <a:xfrm>
            <a:off x="4865241" y="1791105"/>
            <a:ext cx="2256787" cy="2708145"/>
          </a:xfrm>
          <a:prstGeom prst="rect">
            <a:avLst/>
          </a:prstGeom>
          <a:solidFill>
            <a:srgbClr val="02587E"/>
          </a:solidFill>
          <a:ln>
            <a:noFill/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 &amp; B+ Class Communities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4.50% to 5.50%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7F90999-D019-4063-BD9D-87379448C46B}"/>
              </a:ext>
            </a:extLst>
          </p:cNvPr>
          <p:cNvSpPr/>
          <p:nvPr/>
        </p:nvSpPr>
        <p:spPr>
          <a:xfrm>
            <a:off x="665019" y="4758148"/>
            <a:ext cx="10785764" cy="1334180"/>
          </a:xfrm>
          <a:prstGeom prst="rect">
            <a:avLst/>
          </a:prstGeom>
          <a:solidFill>
            <a:srgbClr val="02587E"/>
          </a:solidFill>
          <a:ln>
            <a:noFill/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Cap rates remain low relative to amortized debt constants and historical metrics due to: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Stable property fundamentals	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Low long term rates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Interest only debt terms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Lack of yield alternatives</a:t>
            </a:r>
          </a:p>
          <a:p>
            <a:pPr lvl="1"/>
            <a:endParaRPr lang="en-US" sz="1600" dirty="0"/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60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3234</TotalTime>
  <Words>1923</Words>
  <Application>Microsoft Office PowerPoint</Application>
  <PresentationFormat>Widescreen</PresentationFormat>
  <Paragraphs>378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Office Theme</vt:lpstr>
      <vt:lpstr>South Florida  Multifamily Market Overview</vt:lpstr>
      <vt:lpstr>South Florida Multifamily Supply &amp; Demand </vt:lpstr>
      <vt:lpstr>Jobs Jobs &amp; More Jobs</vt:lpstr>
      <vt:lpstr>Florida Driven by Population Growth</vt:lpstr>
      <vt:lpstr>Population is Booming in South Florida</vt:lpstr>
      <vt:lpstr>Household Size Trends </vt:lpstr>
      <vt:lpstr>Total Housing Production</vt:lpstr>
      <vt:lpstr>South Florida Multifamily  Investor Demand </vt:lpstr>
      <vt:lpstr>South Florida Multifamily Cap Rate Trends </vt:lpstr>
      <vt:lpstr>Target Returns:  5.5% to 7.5% Unlevered IRRs</vt:lpstr>
      <vt:lpstr>PowerPoint Presentation</vt:lpstr>
      <vt:lpstr>PowerPoint Presentation</vt:lpstr>
      <vt:lpstr>10 Year Treasury Rate - Drives Pricing</vt:lpstr>
      <vt:lpstr>Yield 8.0% on a 5.0% Cap with fixed rate debt? INTEREST ONLY</vt:lpstr>
      <vt:lpstr>Federal Reserve Balance Sheet and Mortgage Backed Securities (MBS)</vt:lpstr>
      <vt:lpstr>South Florida Multifamily  Transaction Profiles</vt:lpstr>
      <vt:lpstr>PowerPoint Presentation</vt:lpstr>
      <vt:lpstr>PowerPoint Presentation</vt:lpstr>
      <vt:lpstr>Recent Sales of  1990s Built Communities (20 to 30 Years Old) </vt:lpstr>
      <vt:lpstr>PowerPoint Presentation</vt:lpstr>
      <vt:lpstr>PowerPoint Presentation</vt:lpstr>
      <vt:lpstr>South Florida Multifamily  Fundamentals</vt:lpstr>
      <vt:lpstr>South Florida Multifamily  Average Rents &amp; Occupancy</vt:lpstr>
      <vt:lpstr>Workforce Units  Continue to Outperform the Rest</vt:lpstr>
      <vt:lpstr>Average Across South Florida 2014 - $1,300  2017 - $1,550 (4.5% growth compounded over 4 Years)</vt:lpstr>
      <vt:lpstr>South Florida Multifamily Fundamentals remain strong</vt:lpstr>
      <vt:lpstr>Rent and Occupancy Trends: South Florida</vt:lpstr>
      <vt:lpstr>PowerPoint Presentation</vt:lpstr>
      <vt:lpstr>South Florida Multifamily  New &amp; Emerging Trends </vt:lpstr>
      <vt:lpstr>PowerPoint Presentation</vt:lpstr>
      <vt:lpstr>Last Frontier of Land for Housing   The Golf Course</vt:lpstr>
      <vt:lpstr>South Florida’s Emerging Live-Work-Play Urban Centers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Brell</dc:creator>
  <cp:lastModifiedBy>Peter Mekras</cp:lastModifiedBy>
  <cp:revision>261</cp:revision>
  <cp:lastPrinted>2017-12-30T17:56:07Z</cp:lastPrinted>
  <dcterms:created xsi:type="dcterms:W3CDTF">2017-12-11T22:29:18Z</dcterms:created>
  <dcterms:modified xsi:type="dcterms:W3CDTF">2018-01-12T23:12:09Z</dcterms:modified>
</cp:coreProperties>
</file>